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694" r:id="rId6"/>
    <p:sldMasterId id="2147483716" r:id="rId7"/>
    <p:sldMasterId id="2147483728" r:id="rId8"/>
    <p:sldMasterId id="2147483732" r:id="rId9"/>
    <p:sldMasterId id="2147483735" r:id="rId10"/>
  </p:sldMasterIdLst>
  <p:notesMasterIdLst>
    <p:notesMasterId r:id="rId59"/>
  </p:notesMasterIdLst>
  <p:sldIdLst>
    <p:sldId id="257" r:id="rId11"/>
    <p:sldId id="267" r:id="rId12"/>
    <p:sldId id="3941" r:id="rId13"/>
    <p:sldId id="4104" r:id="rId14"/>
    <p:sldId id="4105" r:id="rId15"/>
    <p:sldId id="306" r:id="rId16"/>
    <p:sldId id="258" r:id="rId17"/>
    <p:sldId id="261" r:id="rId18"/>
    <p:sldId id="307" r:id="rId19"/>
    <p:sldId id="265" r:id="rId20"/>
    <p:sldId id="266" r:id="rId21"/>
    <p:sldId id="308" r:id="rId22"/>
    <p:sldId id="309" r:id="rId23"/>
    <p:sldId id="310" r:id="rId24"/>
    <p:sldId id="269" r:id="rId25"/>
    <p:sldId id="311" r:id="rId26"/>
    <p:sldId id="312" r:id="rId27"/>
    <p:sldId id="282" r:id="rId28"/>
    <p:sldId id="299" r:id="rId29"/>
    <p:sldId id="284" r:id="rId30"/>
    <p:sldId id="264" r:id="rId31"/>
    <p:sldId id="294" r:id="rId32"/>
    <p:sldId id="285" r:id="rId33"/>
    <p:sldId id="296" r:id="rId34"/>
    <p:sldId id="300" r:id="rId35"/>
    <p:sldId id="271" r:id="rId36"/>
    <p:sldId id="295" r:id="rId37"/>
    <p:sldId id="297" r:id="rId38"/>
    <p:sldId id="301" r:id="rId39"/>
    <p:sldId id="302" r:id="rId40"/>
    <p:sldId id="303" r:id="rId41"/>
    <p:sldId id="298" r:id="rId42"/>
    <p:sldId id="273" r:id="rId43"/>
    <p:sldId id="304" r:id="rId44"/>
    <p:sldId id="291" r:id="rId45"/>
    <p:sldId id="272" r:id="rId46"/>
    <p:sldId id="289" r:id="rId47"/>
    <p:sldId id="305" r:id="rId48"/>
    <p:sldId id="276" r:id="rId49"/>
    <p:sldId id="279" r:id="rId50"/>
    <p:sldId id="313" r:id="rId51"/>
    <p:sldId id="268" r:id="rId52"/>
    <p:sldId id="278" r:id="rId53"/>
    <p:sldId id="270" r:id="rId54"/>
    <p:sldId id="275" r:id="rId55"/>
    <p:sldId id="256" r:id="rId56"/>
    <p:sldId id="280" r:id="rId57"/>
    <p:sldId id="274" r:id="rId5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570E7-2A63-45FD-88B2-E68345D3B546}" v="69" dt="2023-05-16T07:30:52.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Sukupuolesi</c:v>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0-0E84-4FA7-A603-67A0CFF40680}"/>
              </c:ext>
            </c:extLst>
          </c:dPt>
          <c:dPt>
            <c:idx val="1"/>
            <c:invertIfNegative val="0"/>
            <c:bubble3D val="0"/>
            <c:extLst>
              <c:ext xmlns:c16="http://schemas.microsoft.com/office/drawing/2014/chart" uri="{C3380CC4-5D6E-409C-BE32-E72D297353CC}">
                <c16:uniqueId val="{00000001-0E84-4FA7-A603-67A0CFF40680}"/>
              </c:ext>
            </c:extLst>
          </c:dPt>
          <c:dPt>
            <c:idx val="2"/>
            <c:invertIfNegative val="0"/>
            <c:bubble3D val="0"/>
            <c:extLst>
              <c:ext xmlns:c16="http://schemas.microsoft.com/office/drawing/2014/chart" uri="{C3380CC4-5D6E-409C-BE32-E72D297353CC}">
                <c16:uniqueId val="{00000002-0E84-4FA7-A603-67A0CFF40680}"/>
              </c:ext>
            </c:extLst>
          </c:dPt>
          <c:dLbls>
            <c:dLbl>
              <c:idx val="0"/>
              <c:tx>
                <c:rich>
                  <a:bodyPr/>
                  <a:lstStyle/>
                  <a:p>
                    <a:r>
                      <a:rPr lang="en-US" b="0" i="0" baseline="0">
                        <a:solidFill>
                          <a:sysClr val="windowText" lastClr="000000"/>
                        </a:solidFill>
                      </a:rPr>
                      <a:t>90%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E84-4FA7-A603-67A0CFF40680}"/>
                </c:ext>
              </c:extLst>
            </c:dLbl>
            <c:dLbl>
              <c:idx val="1"/>
              <c:tx>
                <c:rich>
                  <a:bodyPr/>
                  <a:lstStyle/>
                  <a:p>
                    <a:r>
                      <a:rPr lang="en-US" b="0" i="0" baseline="0">
                        <a:solidFill>
                          <a:sysClr val="windowText" lastClr="000000"/>
                        </a:solidFill>
                      </a:rPr>
                      <a:t>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84-4FA7-A603-67A0CFF40680}"/>
                </c:ext>
              </c:extLst>
            </c:dLbl>
            <c:dLbl>
              <c:idx val="2"/>
              <c:tx>
                <c:rich>
                  <a:bodyPr/>
                  <a:lstStyle/>
                  <a:p>
                    <a:r>
                      <a:rPr lang="en-US" b="0" i="0" baseline="0">
                        <a:solidFill>
                          <a:sysClr val="windowText" lastClr="000000"/>
                        </a:solidFill>
                      </a:rPr>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E84-4FA7-A603-67A0CFF40680}"/>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'Sukupuolesi (1)'!$N$1:$N$3</c:f>
              <c:strCache>
                <c:ptCount val="3"/>
                <c:pt idx="0">
                  <c:v>Nainen</c:v>
                </c:pt>
                <c:pt idx="1">
                  <c:v>Mies</c:v>
                </c:pt>
                <c:pt idx="2">
                  <c:v>Muu</c:v>
                </c:pt>
              </c:strCache>
            </c:strRef>
          </c:cat>
          <c:val>
            <c:numRef>
              <c:f>'Sukupuolesi (1)'!$P$1:$P$3</c:f>
              <c:numCache>
                <c:formatCode>#%</c:formatCode>
                <c:ptCount val="3"/>
                <c:pt idx="0">
                  <c:v>0.9</c:v>
                </c:pt>
                <c:pt idx="1">
                  <c:v>0.08</c:v>
                </c:pt>
                <c:pt idx="2">
                  <c:v>0.02</c:v>
                </c:pt>
              </c:numCache>
            </c:numRef>
          </c:val>
          <c:extLst>
            <c:ext xmlns:c16="http://schemas.microsoft.com/office/drawing/2014/chart" uri="{C3380CC4-5D6E-409C-BE32-E72D297353CC}">
              <c16:uniqueId val="{00000003-0E84-4FA7-A603-67A0CFF40680}"/>
            </c:ext>
          </c:extLst>
        </c:ser>
        <c:dLbls>
          <c:dLblPos val="inEnd"/>
          <c:showLegendKey val="0"/>
          <c:showVal val="1"/>
          <c:showCatName val="0"/>
          <c:showSerName val="0"/>
          <c:showPercent val="0"/>
          <c:showBubbleSize val="0"/>
        </c:dLbls>
        <c:gapWidth val="65"/>
        <c:axId val="31845849"/>
        <c:axId val="48163340"/>
      </c:barChart>
      <c:catAx>
        <c:axId val="31845849"/>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300" b="0" i="0" u="none" strike="noStrike" kern="1200" cap="all" baseline="0">
                <a:solidFill>
                  <a:schemeClr val="dk1">
                    <a:lumMod val="75000"/>
                    <a:lumOff val="25000"/>
                  </a:schemeClr>
                </a:solidFill>
                <a:latin typeface="+mn-lt"/>
                <a:ea typeface="+mn-ea"/>
                <a:cs typeface="+mn-cs"/>
              </a:defRPr>
            </a:pPr>
            <a:endParaRPr lang="fi-FI"/>
          </a:p>
        </c:txPr>
        <c:crossAx val="48163340"/>
        <c:crosses val="autoZero"/>
        <c:auto val="0"/>
        <c:lblAlgn val="ctr"/>
        <c:lblOffset val="100"/>
        <c:noMultiLvlLbl val="0"/>
      </c:catAx>
      <c:valAx>
        <c:axId val="48163340"/>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crossAx val="31845849"/>
        <c:crosses val="autoZero"/>
        <c:crossBetween val="between"/>
      </c:valAx>
      <c:spPr>
        <a:noFill/>
        <a:ln>
          <a:noFill/>
        </a:ln>
        <a:effectLst/>
      </c:spPr>
    </c:plotArea>
    <c:plotVisOnly val="0"/>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Ikäsi</c:v>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0-A8A4-409E-9017-F4532AF9417B}"/>
              </c:ext>
            </c:extLst>
          </c:dPt>
          <c:dPt>
            <c:idx val="1"/>
            <c:invertIfNegative val="0"/>
            <c:bubble3D val="0"/>
            <c:extLst>
              <c:ext xmlns:c16="http://schemas.microsoft.com/office/drawing/2014/chart" uri="{C3380CC4-5D6E-409C-BE32-E72D297353CC}">
                <c16:uniqueId val="{00000001-A8A4-409E-9017-F4532AF9417B}"/>
              </c:ext>
            </c:extLst>
          </c:dPt>
          <c:dPt>
            <c:idx val="2"/>
            <c:invertIfNegative val="0"/>
            <c:bubble3D val="0"/>
            <c:extLst>
              <c:ext xmlns:c16="http://schemas.microsoft.com/office/drawing/2014/chart" uri="{C3380CC4-5D6E-409C-BE32-E72D297353CC}">
                <c16:uniqueId val="{00000002-A8A4-409E-9017-F4532AF9417B}"/>
              </c:ext>
            </c:extLst>
          </c:dPt>
          <c:dPt>
            <c:idx val="3"/>
            <c:invertIfNegative val="0"/>
            <c:bubble3D val="0"/>
            <c:extLst>
              <c:ext xmlns:c16="http://schemas.microsoft.com/office/drawing/2014/chart" uri="{C3380CC4-5D6E-409C-BE32-E72D297353CC}">
                <c16:uniqueId val="{00000003-A8A4-409E-9017-F4532AF9417B}"/>
              </c:ext>
            </c:extLst>
          </c:dPt>
          <c:dPt>
            <c:idx val="4"/>
            <c:invertIfNegative val="0"/>
            <c:bubble3D val="0"/>
            <c:extLst>
              <c:ext xmlns:c16="http://schemas.microsoft.com/office/drawing/2014/chart" uri="{C3380CC4-5D6E-409C-BE32-E72D297353CC}">
                <c16:uniqueId val="{00000004-A8A4-409E-9017-F4532AF9417B}"/>
              </c:ext>
            </c:extLst>
          </c:dPt>
          <c:dLbls>
            <c:dLbl>
              <c:idx val="0"/>
              <c:tx>
                <c:rich>
                  <a:bodyPr/>
                  <a:lstStyle/>
                  <a:p>
                    <a:r>
                      <a:rPr lang="en-US" b="0" i="0" baseline="0">
                        <a:solidFill>
                          <a:sysClr val="windowText" lastClr="000000"/>
                        </a:solidFill>
                      </a:rPr>
                      <a:t>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8A4-409E-9017-F4532AF9417B}"/>
                </c:ext>
              </c:extLst>
            </c:dLbl>
            <c:dLbl>
              <c:idx val="1"/>
              <c:tx>
                <c:rich>
                  <a:bodyPr/>
                  <a:lstStyle/>
                  <a:p>
                    <a:r>
                      <a:rPr lang="en-US" b="0" i="0" baseline="0">
                        <a:solidFill>
                          <a:sysClr val="windowText" lastClr="000000"/>
                        </a:solidFill>
                      </a:rPr>
                      <a:t>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A4-409E-9017-F4532AF9417B}"/>
                </c:ext>
              </c:extLst>
            </c:dLbl>
            <c:dLbl>
              <c:idx val="2"/>
              <c:tx>
                <c:rich>
                  <a:bodyPr/>
                  <a:lstStyle/>
                  <a:p>
                    <a:r>
                      <a:rPr lang="en-US" b="0" i="0" baseline="0">
                        <a:solidFill>
                          <a:sysClr val="windowText" lastClr="000000"/>
                        </a:solidFill>
                      </a:rPr>
                      <a:t>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8A4-409E-9017-F4532AF9417B}"/>
                </c:ext>
              </c:extLst>
            </c:dLbl>
            <c:dLbl>
              <c:idx val="3"/>
              <c:tx>
                <c:rich>
                  <a:bodyPr/>
                  <a:lstStyle/>
                  <a:p>
                    <a:r>
                      <a:rPr lang="en-US" b="0" i="0" baseline="0">
                        <a:solidFill>
                          <a:sysClr val="windowText" lastClr="000000"/>
                        </a:solidFill>
                      </a:rPr>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A4-409E-9017-F4532AF9417B}"/>
                </c:ext>
              </c:extLst>
            </c:dLbl>
            <c:dLbl>
              <c:idx val="4"/>
              <c:tx>
                <c:rich>
                  <a:bodyPr/>
                  <a:lstStyle/>
                  <a:p>
                    <a:r>
                      <a:rPr lang="en-US" b="0" i="0" baseline="0">
                        <a:solidFill>
                          <a:sysClr val="windowText" lastClr="000000"/>
                        </a:solidFill>
                      </a:rPr>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8A4-409E-9017-F4532AF9417B}"/>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'Ikäsi (2)'!$N$1:$N$5</c:f>
              <c:strCache>
                <c:ptCount val="5"/>
                <c:pt idx="0">
                  <c:v>20-30</c:v>
                </c:pt>
                <c:pt idx="1">
                  <c:v>31-40</c:v>
                </c:pt>
                <c:pt idx="2">
                  <c:v>41-50</c:v>
                </c:pt>
                <c:pt idx="3">
                  <c:v>51-60</c:v>
                </c:pt>
                <c:pt idx="4">
                  <c:v>yli 60</c:v>
                </c:pt>
              </c:strCache>
            </c:strRef>
          </c:cat>
          <c:val>
            <c:numRef>
              <c:f>'Ikäsi (2)'!$P$1:$P$5</c:f>
              <c:numCache>
                <c:formatCode>#%</c:formatCode>
                <c:ptCount val="5"/>
                <c:pt idx="0">
                  <c:v>0.05</c:v>
                </c:pt>
                <c:pt idx="1">
                  <c:v>0.41</c:v>
                </c:pt>
                <c:pt idx="2">
                  <c:v>0.37</c:v>
                </c:pt>
                <c:pt idx="3">
                  <c:v>0.16</c:v>
                </c:pt>
                <c:pt idx="4">
                  <c:v>0.01</c:v>
                </c:pt>
              </c:numCache>
            </c:numRef>
          </c:val>
          <c:extLst>
            <c:ext xmlns:c16="http://schemas.microsoft.com/office/drawing/2014/chart" uri="{C3380CC4-5D6E-409C-BE32-E72D297353CC}">
              <c16:uniqueId val="{00000005-A8A4-409E-9017-F4532AF9417B}"/>
            </c:ext>
          </c:extLst>
        </c:ser>
        <c:dLbls>
          <c:dLblPos val="inEnd"/>
          <c:showLegendKey val="0"/>
          <c:showVal val="1"/>
          <c:showCatName val="0"/>
          <c:showSerName val="0"/>
          <c:showPercent val="0"/>
          <c:showBubbleSize val="0"/>
        </c:dLbls>
        <c:gapWidth val="65"/>
        <c:axId val="43278077"/>
        <c:axId val="5525511"/>
      </c:barChart>
      <c:catAx>
        <c:axId val="43278077"/>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300" b="0" i="0" u="none" strike="noStrike" kern="1200" cap="all" baseline="0">
                <a:solidFill>
                  <a:schemeClr val="dk1">
                    <a:lumMod val="75000"/>
                    <a:lumOff val="25000"/>
                  </a:schemeClr>
                </a:solidFill>
                <a:latin typeface="+mn-lt"/>
                <a:ea typeface="+mn-ea"/>
                <a:cs typeface="+mn-cs"/>
              </a:defRPr>
            </a:pPr>
            <a:endParaRPr lang="fi-FI"/>
          </a:p>
        </c:txPr>
        <c:crossAx val="5525511"/>
        <c:crosses val="autoZero"/>
        <c:auto val="0"/>
        <c:lblAlgn val="ctr"/>
        <c:lblOffset val="100"/>
        <c:noMultiLvlLbl val="0"/>
      </c:catAx>
      <c:valAx>
        <c:axId val="5525511"/>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crossAx val="43278077"/>
        <c:crosses val="autoZero"/>
        <c:crossBetween val="between"/>
      </c:valAx>
      <c:spPr>
        <a:noFill/>
        <a:ln>
          <a:noFill/>
        </a:ln>
        <a:effectLst/>
      </c:spPr>
    </c:plotArea>
    <c:plotVisOnly val="0"/>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Toimitko</c:v>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0-8C14-4CCB-A2A4-6590CD32D111}"/>
              </c:ext>
            </c:extLst>
          </c:dPt>
          <c:dPt>
            <c:idx val="1"/>
            <c:invertIfNegative val="0"/>
            <c:bubble3D val="0"/>
            <c:extLst>
              <c:ext xmlns:c16="http://schemas.microsoft.com/office/drawing/2014/chart" uri="{C3380CC4-5D6E-409C-BE32-E72D297353CC}">
                <c16:uniqueId val="{00000001-8C14-4CCB-A2A4-6590CD32D111}"/>
              </c:ext>
            </c:extLst>
          </c:dPt>
          <c:dPt>
            <c:idx val="2"/>
            <c:invertIfNegative val="0"/>
            <c:bubble3D val="0"/>
            <c:extLst>
              <c:ext xmlns:c16="http://schemas.microsoft.com/office/drawing/2014/chart" uri="{C3380CC4-5D6E-409C-BE32-E72D297353CC}">
                <c16:uniqueId val="{00000002-8C14-4CCB-A2A4-6590CD32D111}"/>
              </c:ext>
            </c:extLst>
          </c:dPt>
          <c:dLbls>
            <c:dLbl>
              <c:idx val="0"/>
              <c:tx>
                <c:rich>
                  <a:bodyPr/>
                  <a:lstStyle/>
                  <a:p>
                    <a:r>
                      <a:rPr lang="en-US" b="0" i="0" baseline="0">
                        <a:solidFill>
                          <a:sysClr val="windowText" lastClr="000000"/>
                        </a:solidFill>
                      </a:rPr>
                      <a:t>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14-4CCB-A2A4-6590CD32D111}"/>
                </c:ext>
              </c:extLst>
            </c:dLbl>
            <c:dLbl>
              <c:idx val="1"/>
              <c:tx>
                <c:rich>
                  <a:bodyPr/>
                  <a:lstStyle/>
                  <a:p>
                    <a:r>
                      <a:rPr lang="en-US" b="0" i="0" baseline="0">
                        <a:solidFill>
                          <a:sysClr val="windowText" lastClr="000000"/>
                        </a:solidFill>
                      </a:rPr>
                      <a:t>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14-4CCB-A2A4-6590CD32D111}"/>
                </c:ext>
              </c:extLst>
            </c:dLbl>
            <c:dLbl>
              <c:idx val="2"/>
              <c:tx>
                <c:rich>
                  <a:bodyPr/>
                  <a:lstStyle/>
                  <a:p>
                    <a:r>
                      <a:rPr lang="en-US" b="0" i="0" baseline="0">
                        <a:solidFill>
                          <a:sysClr val="windowText" lastClr="000000"/>
                        </a:solidFill>
                      </a:rPr>
                      <a:t>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14-4CCB-A2A4-6590CD32D111}"/>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'Toimitko (3)'!$N$1:$N$3</c:f>
              <c:strCache>
                <c:ptCount val="3"/>
                <c:pt idx="0">
                  <c:v>Sosiaalityöntekijänä</c:v>
                </c:pt>
                <c:pt idx="1">
                  <c:v>Sosiaaliohjaajana</c:v>
                </c:pt>
                <c:pt idx="2">
                  <c:v>Muussa tehtävässä, missä</c:v>
                </c:pt>
              </c:strCache>
            </c:strRef>
          </c:cat>
          <c:val>
            <c:numRef>
              <c:f>'Toimitko (3)'!$P$1:$P$3</c:f>
              <c:numCache>
                <c:formatCode>#%</c:formatCode>
                <c:ptCount val="3"/>
                <c:pt idx="0">
                  <c:v>0.45</c:v>
                </c:pt>
                <c:pt idx="1">
                  <c:v>0.27</c:v>
                </c:pt>
                <c:pt idx="2">
                  <c:v>0.28000000000000003</c:v>
                </c:pt>
              </c:numCache>
            </c:numRef>
          </c:val>
          <c:extLst>
            <c:ext xmlns:c16="http://schemas.microsoft.com/office/drawing/2014/chart" uri="{C3380CC4-5D6E-409C-BE32-E72D297353CC}">
              <c16:uniqueId val="{00000003-8C14-4CCB-A2A4-6590CD32D111}"/>
            </c:ext>
          </c:extLst>
        </c:ser>
        <c:dLbls>
          <c:dLblPos val="inEnd"/>
          <c:showLegendKey val="0"/>
          <c:showVal val="1"/>
          <c:showCatName val="0"/>
          <c:showSerName val="0"/>
          <c:showPercent val="0"/>
          <c:showBubbleSize val="0"/>
        </c:dLbls>
        <c:gapWidth val="65"/>
        <c:axId val="56245298"/>
        <c:axId val="14726336"/>
      </c:barChart>
      <c:catAx>
        <c:axId val="5624529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300" b="0" i="0" u="none" strike="noStrike" kern="1200" cap="all" baseline="0">
                <a:solidFill>
                  <a:schemeClr val="dk1">
                    <a:lumMod val="75000"/>
                    <a:lumOff val="25000"/>
                  </a:schemeClr>
                </a:solidFill>
                <a:latin typeface="+mn-lt"/>
                <a:ea typeface="+mn-ea"/>
                <a:cs typeface="+mn-cs"/>
              </a:defRPr>
            </a:pPr>
            <a:endParaRPr lang="fi-FI"/>
          </a:p>
        </c:txPr>
        <c:crossAx val="14726336"/>
        <c:crosses val="autoZero"/>
        <c:auto val="0"/>
        <c:lblAlgn val="ctr"/>
        <c:lblOffset val="100"/>
        <c:noMultiLvlLbl val="0"/>
      </c:catAx>
      <c:valAx>
        <c:axId val="14726336"/>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crossAx val="56245298"/>
        <c:crosses val="autoZero"/>
        <c:crossBetween val="between"/>
      </c:valAx>
      <c:spPr>
        <a:noFill/>
        <a:ln>
          <a:noFill/>
        </a:ln>
        <a:effectLst/>
      </c:spPr>
    </c:plotArea>
    <c:plotVisOnly val="0"/>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Vastaajat palvelutehtävittäin (n 94)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'Työ.palvelutehtäväsi (4)'!$A$19:$A$28</c:f>
              <c:strCache>
                <c:ptCount val="9"/>
                <c:pt idx="0">
                  <c:v>Lapsiperhepalvelut</c:v>
                </c:pt>
                <c:pt idx="1">
                  <c:v>Lastensuojelu</c:v>
                </c:pt>
                <c:pt idx="2">
                  <c:v>Opiskeluhuoltopalvelut</c:v>
                </c:pt>
                <c:pt idx="3">
                  <c:v>Työikäisten palvelut</c:v>
                </c:pt>
                <c:pt idx="4">
                  <c:v>Vammaispalvelut</c:v>
                </c:pt>
                <c:pt idx="5">
                  <c:v>Ikäihmisten palvelut</c:v>
                </c:pt>
                <c:pt idx="6">
                  <c:v>Terveydenhuollon sosiaalityö</c:v>
                </c:pt>
                <c:pt idx="7">
                  <c:v>Päihde- ja mt-palvelut</c:v>
                </c:pt>
                <c:pt idx="8">
                  <c:v>Muu, mikä?</c:v>
                </c:pt>
              </c:strCache>
            </c:strRef>
          </c:cat>
          <c:val>
            <c:numRef>
              <c:f>'Työ.palvelutehtäväsi (4)'!$B$19:$B$28</c:f>
              <c:numCache>
                <c:formatCode>#</c:formatCode>
                <c:ptCount val="9"/>
                <c:pt idx="0">
                  <c:v>14</c:v>
                </c:pt>
                <c:pt idx="1">
                  <c:v>15</c:v>
                </c:pt>
                <c:pt idx="2">
                  <c:v>12</c:v>
                </c:pt>
                <c:pt idx="3">
                  <c:v>30</c:v>
                </c:pt>
                <c:pt idx="4">
                  <c:v>8</c:v>
                </c:pt>
                <c:pt idx="5">
                  <c:v>6</c:v>
                </c:pt>
                <c:pt idx="6">
                  <c:v>4</c:v>
                </c:pt>
                <c:pt idx="7">
                  <c:v>1</c:v>
                </c:pt>
                <c:pt idx="8">
                  <c:v>4</c:v>
                </c:pt>
              </c:numCache>
            </c:numRef>
          </c:val>
          <c:extLst>
            <c:ext xmlns:c16="http://schemas.microsoft.com/office/drawing/2014/chart" uri="{C3380CC4-5D6E-409C-BE32-E72D297353CC}">
              <c16:uniqueId val="{00000000-B772-44E9-AE32-0E756321739F}"/>
            </c:ext>
          </c:extLst>
        </c:ser>
        <c:dLbls>
          <c:dLblPos val="inEnd"/>
          <c:showLegendKey val="0"/>
          <c:showVal val="1"/>
          <c:showCatName val="0"/>
          <c:showSerName val="0"/>
          <c:showPercent val="0"/>
          <c:showBubbleSize val="0"/>
        </c:dLbls>
        <c:gapWidth val="65"/>
        <c:axId val="174294671"/>
        <c:axId val="174295087"/>
      </c:barChart>
      <c:catAx>
        <c:axId val="174294671"/>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none" baseline="0">
                <a:solidFill>
                  <a:schemeClr val="dk1">
                    <a:lumMod val="75000"/>
                    <a:lumOff val="25000"/>
                  </a:schemeClr>
                </a:solidFill>
                <a:latin typeface="+mn-lt"/>
                <a:ea typeface="+mn-ea"/>
                <a:cs typeface="+mn-cs"/>
              </a:defRPr>
            </a:pPr>
            <a:endParaRPr lang="fi-FI"/>
          </a:p>
        </c:txPr>
        <c:crossAx val="174295087"/>
        <c:crosses val="autoZero"/>
        <c:auto val="1"/>
        <c:lblAlgn val="ctr"/>
        <c:lblOffset val="100"/>
        <c:noMultiLvlLbl val="0"/>
      </c:catAx>
      <c:valAx>
        <c:axId val="174295087"/>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sourceLinked="1"/>
        <c:majorTickMark val="none"/>
        <c:minorTickMark val="none"/>
        <c:tickLblPos val="nextTo"/>
        <c:crossAx val="17429467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Tärkeys ja ajankohtaisuus (n 92)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barChart>
        <c:barDir val="bar"/>
        <c:grouping val="stacked"/>
        <c:varyColors val="0"/>
        <c:ser>
          <c:idx val="0"/>
          <c:order val="0"/>
          <c:tx>
            <c:strRef>
              <c:f>'Tärkeys ja ajankohtaisuus ( (7)'!$B$18</c:f>
              <c:strCache>
                <c:ptCount val="1"/>
                <c:pt idx="0">
                  <c:v>Ei kovin tärkeä</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'Tärkeys ja ajankohtaisuus ( (7)'!$A$19:$A$40</c:f>
              <c:strCache>
                <c:ptCount val="22"/>
                <c:pt idx="0">
                  <c:v>Digitaaliset palvelut</c:v>
                </c:pt>
                <c:pt idx="1">
                  <c:v>Palvelujen kustannustehokkuus</c:v>
                </c:pt>
                <c:pt idx="2">
                  <c:v>Tieto- ja tutkimusperustaisuus</c:v>
                </c:pt>
                <c:pt idx="3">
                  <c:v>Päätösvalta</c:v>
                </c:pt>
                <c:pt idx="4">
                  <c:v>Asiakaskokemuksen kerääminen ja hyödyntäminen</c:v>
                </c:pt>
                <c:pt idx="5">
                  <c:v>Rakenteellinen sosiaalityö</c:v>
                </c:pt>
                <c:pt idx="6">
                  <c:v>Asiakassuhteen jatkuvuus</c:v>
                </c:pt>
                <c:pt idx="7">
                  <c:v>Selkeä omatyöntekijyys</c:v>
                </c:pt>
                <c:pt idx="8">
                  <c:v>Kirjaamisosaaminen</c:v>
                </c:pt>
                <c:pt idx="9">
                  <c:v>Henkilöstön osaamisen vahvistaminen</c:v>
                </c:pt>
                <c:pt idx="10">
                  <c:v>Selkeät asiakastyön prosessit</c:v>
                </c:pt>
                <c:pt idx="11">
                  <c:v>Sujuva yhteistyö verkostojen kanssa (esim. Kela, TE-palvelut, kunnat, järjestöt)</c:v>
                </c:pt>
                <c:pt idx="12">
                  <c:v>Riittävä ja selkeä ohjeistus</c:v>
                </c:pt>
                <c:pt idx="13">
                  <c:v>Ennaltaehkäisy ja varhainen tuki</c:v>
                </c:pt>
                <c:pt idx="14">
                  <c:v>Laadukas perehdytys</c:v>
                </c:pt>
                <c:pt idx="15">
                  <c:v>Monialaisuus ja yhteistyö hyvinvointialueen sisällä (esim. yhteistyö terveydenhuollon kanssa)</c:v>
                </c:pt>
                <c:pt idx="16">
                  <c:v>Palvelujen vaikuttavuus</c:v>
                </c:pt>
                <c:pt idx="17">
                  <c:v>Henkilöstön pysyvyys</c:v>
                </c:pt>
                <c:pt idx="18">
                  <c:v>Palvelujen saatavuus ja saavutettavuus</c:v>
                </c:pt>
                <c:pt idx="19">
                  <c:v>Toimiva asiakastietojärjestelmä</c:v>
                </c:pt>
                <c:pt idx="20">
                  <c:v>Palvelujen hyvä laatu</c:v>
                </c:pt>
                <c:pt idx="21">
                  <c:v>Henkilöstön riittävyys</c:v>
                </c:pt>
              </c:strCache>
            </c:strRef>
          </c:cat>
          <c:val>
            <c:numRef>
              <c:f>'Tärkeys ja ajankohtaisuus ( (7)'!$B$19:$B$40</c:f>
              <c:numCache>
                <c:formatCode>#</c:formatCode>
                <c:ptCount val="22"/>
                <c:pt idx="0">
                  <c:v>22</c:v>
                </c:pt>
                <c:pt idx="1">
                  <c:v>14</c:v>
                </c:pt>
                <c:pt idx="2">
                  <c:v>6</c:v>
                </c:pt>
                <c:pt idx="3">
                  <c:v>9</c:v>
                </c:pt>
                <c:pt idx="4">
                  <c:v>3</c:v>
                </c:pt>
                <c:pt idx="5">
                  <c:v>3</c:v>
                </c:pt>
                <c:pt idx="6">
                  <c:v>2</c:v>
                </c:pt>
                <c:pt idx="7">
                  <c:v>8</c:v>
                </c:pt>
                <c:pt idx="8">
                  <c:v>1</c:v>
                </c:pt>
                <c:pt idx="9">
                  <c:v>1</c:v>
                </c:pt>
                <c:pt idx="10">
                  <c:v>1</c:v>
                </c:pt>
                <c:pt idx="11">
                  <c:v>3</c:v>
                </c:pt>
                <c:pt idx="12">
                  <c:v>0</c:v>
                </c:pt>
                <c:pt idx="13">
                  <c:v>2</c:v>
                </c:pt>
                <c:pt idx="14">
                  <c:v>0</c:v>
                </c:pt>
                <c:pt idx="15">
                  <c:v>1</c:v>
                </c:pt>
                <c:pt idx="16">
                  <c:v>1</c:v>
                </c:pt>
                <c:pt idx="17">
                  <c:v>1</c:v>
                </c:pt>
                <c:pt idx="18">
                  <c:v>0</c:v>
                </c:pt>
                <c:pt idx="19">
                  <c:v>0</c:v>
                </c:pt>
                <c:pt idx="20">
                  <c:v>1</c:v>
                </c:pt>
                <c:pt idx="21">
                  <c:v>2</c:v>
                </c:pt>
              </c:numCache>
            </c:numRef>
          </c:val>
          <c:extLst>
            <c:ext xmlns:c16="http://schemas.microsoft.com/office/drawing/2014/chart" uri="{C3380CC4-5D6E-409C-BE32-E72D297353CC}">
              <c16:uniqueId val="{00000000-3A3B-4823-B750-5820119E31BB}"/>
            </c:ext>
          </c:extLst>
        </c:ser>
        <c:ser>
          <c:idx val="1"/>
          <c:order val="1"/>
          <c:tx>
            <c:strRef>
              <c:f>'Tärkeys ja ajankohtaisuus ( (7)'!$C$18</c:f>
              <c:strCache>
                <c:ptCount val="1"/>
                <c:pt idx="0">
                  <c:v>Tärkeä</c:v>
                </c:pt>
              </c:strCache>
            </c:strRef>
          </c:tx>
          <c:spPr>
            <a:solidFill>
              <a:schemeClr val="accent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'Tärkeys ja ajankohtaisuus ( (7)'!$A$19:$A$40</c:f>
              <c:strCache>
                <c:ptCount val="22"/>
                <c:pt idx="0">
                  <c:v>Digitaaliset palvelut</c:v>
                </c:pt>
                <c:pt idx="1">
                  <c:v>Palvelujen kustannustehokkuus</c:v>
                </c:pt>
                <c:pt idx="2">
                  <c:v>Tieto- ja tutkimusperustaisuus</c:v>
                </c:pt>
                <c:pt idx="3">
                  <c:v>Päätösvalta</c:v>
                </c:pt>
                <c:pt idx="4">
                  <c:v>Asiakaskokemuksen kerääminen ja hyödyntäminen</c:v>
                </c:pt>
                <c:pt idx="5">
                  <c:v>Rakenteellinen sosiaalityö</c:v>
                </c:pt>
                <c:pt idx="6">
                  <c:v>Asiakassuhteen jatkuvuus</c:v>
                </c:pt>
                <c:pt idx="7">
                  <c:v>Selkeä omatyöntekijyys</c:v>
                </c:pt>
                <c:pt idx="8">
                  <c:v>Kirjaamisosaaminen</c:v>
                </c:pt>
                <c:pt idx="9">
                  <c:v>Henkilöstön osaamisen vahvistaminen</c:v>
                </c:pt>
                <c:pt idx="10">
                  <c:v>Selkeät asiakastyön prosessit</c:v>
                </c:pt>
                <c:pt idx="11">
                  <c:v>Sujuva yhteistyö verkostojen kanssa (esim. Kela, TE-palvelut, kunnat, järjestöt)</c:v>
                </c:pt>
                <c:pt idx="12">
                  <c:v>Riittävä ja selkeä ohjeistus</c:v>
                </c:pt>
                <c:pt idx="13">
                  <c:v>Ennaltaehkäisy ja varhainen tuki</c:v>
                </c:pt>
                <c:pt idx="14">
                  <c:v>Laadukas perehdytys</c:v>
                </c:pt>
                <c:pt idx="15">
                  <c:v>Monialaisuus ja yhteistyö hyvinvointialueen sisällä (esim. yhteistyö terveydenhuollon kanssa)</c:v>
                </c:pt>
                <c:pt idx="16">
                  <c:v>Palvelujen vaikuttavuus</c:v>
                </c:pt>
                <c:pt idx="17">
                  <c:v>Henkilöstön pysyvyys</c:v>
                </c:pt>
                <c:pt idx="18">
                  <c:v>Palvelujen saatavuus ja saavutettavuus</c:v>
                </c:pt>
                <c:pt idx="19">
                  <c:v>Toimiva asiakastietojärjestelmä</c:v>
                </c:pt>
                <c:pt idx="20">
                  <c:v>Palvelujen hyvä laatu</c:v>
                </c:pt>
                <c:pt idx="21">
                  <c:v>Henkilöstön riittävyys</c:v>
                </c:pt>
              </c:strCache>
            </c:strRef>
          </c:cat>
          <c:val>
            <c:numRef>
              <c:f>'Tärkeys ja ajankohtaisuus ( (7)'!$C$19:$C$40</c:f>
              <c:numCache>
                <c:formatCode>#</c:formatCode>
                <c:ptCount val="22"/>
                <c:pt idx="0">
                  <c:v>56</c:v>
                </c:pt>
                <c:pt idx="1">
                  <c:v>55</c:v>
                </c:pt>
                <c:pt idx="2">
                  <c:v>56</c:v>
                </c:pt>
                <c:pt idx="3">
                  <c:v>49</c:v>
                </c:pt>
                <c:pt idx="4">
                  <c:v>52</c:v>
                </c:pt>
                <c:pt idx="5">
                  <c:v>53</c:v>
                </c:pt>
                <c:pt idx="6">
                  <c:v>46</c:v>
                </c:pt>
                <c:pt idx="7">
                  <c:v>40</c:v>
                </c:pt>
                <c:pt idx="8">
                  <c:v>49</c:v>
                </c:pt>
                <c:pt idx="9">
                  <c:v>40</c:v>
                </c:pt>
                <c:pt idx="10">
                  <c:v>36</c:v>
                </c:pt>
                <c:pt idx="11">
                  <c:v>33</c:v>
                </c:pt>
                <c:pt idx="12">
                  <c:v>35</c:v>
                </c:pt>
                <c:pt idx="13">
                  <c:v>25</c:v>
                </c:pt>
                <c:pt idx="14">
                  <c:v>25</c:v>
                </c:pt>
                <c:pt idx="15">
                  <c:v>24</c:v>
                </c:pt>
                <c:pt idx="16">
                  <c:v>21</c:v>
                </c:pt>
                <c:pt idx="17">
                  <c:v>20</c:v>
                </c:pt>
                <c:pt idx="18">
                  <c:v>19</c:v>
                </c:pt>
                <c:pt idx="19">
                  <c:v>19</c:v>
                </c:pt>
                <c:pt idx="20">
                  <c:v>11</c:v>
                </c:pt>
                <c:pt idx="21">
                  <c:v>9</c:v>
                </c:pt>
              </c:numCache>
            </c:numRef>
          </c:val>
          <c:extLst>
            <c:ext xmlns:c16="http://schemas.microsoft.com/office/drawing/2014/chart" uri="{C3380CC4-5D6E-409C-BE32-E72D297353CC}">
              <c16:uniqueId val="{00000001-3A3B-4823-B750-5820119E31BB}"/>
            </c:ext>
          </c:extLst>
        </c:ser>
        <c:ser>
          <c:idx val="2"/>
          <c:order val="2"/>
          <c:tx>
            <c:strRef>
              <c:f>'Tärkeys ja ajankohtaisuus ( (7)'!$D$18</c:f>
              <c:strCache>
                <c:ptCount val="1"/>
                <c:pt idx="0">
                  <c:v>Erittäin tärkeä</c:v>
                </c:pt>
              </c:strCache>
            </c:strRef>
          </c:tx>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'Tärkeys ja ajankohtaisuus ( (7)'!$A$19:$A$40</c:f>
              <c:strCache>
                <c:ptCount val="22"/>
                <c:pt idx="0">
                  <c:v>Digitaaliset palvelut</c:v>
                </c:pt>
                <c:pt idx="1">
                  <c:v>Palvelujen kustannustehokkuus</c:v>
                </c:pt>
                <c:pt idx="2">
                  <c:v>Tieto- ja tutkimusperustaisuus</c:v>
                </c:pt>
                <c:pt idx="3">
                  <c:v>Päätösvalta</c:v>
                </c:pt>
                <c:pt idx="4">
                  <c:v>Asiakaskokemuksen kerääminen ja hyödyntäminen</c:v>
                </c:pt>
                <c:pt idx="5">
                  <c:v>Rakenteellinen sosiaalityö</c:v>
                </c:pt>
                <c:pt idx="6">
                  <c:v>Asiakassuhteen jatkuvuus</c:v>
                </c:pt>
                <c:pt idx="7">
                  <c:v>Selkeä omatyöntekijyys</c:v>
                </c:pt>
                <c:pt idx="8">
                  <c:v>Kirjaamisosaaminen</c:v>
                </c:pt>
                <c:pt idx="9">
                  <c:v>Henkilöstön osaamisen vahvistaminen</c:v>
                </c:pt>
                <c:pt idx="10">
                  <c:v>Selkeät asiakastyön prosessit</c:v>
                </c:pt>
                <c:pt idx="11">
                  <c:v>Sujuva yhteistyö verkostojen kanssa (esim. Kela, TE-palvelut, kunnat, järjestöt)</c:v>
                </c:pt>
                <c:pt idx="12">
                  <c:v>Riittävä ja selkeä ohjeistus</c:v>
                </c:pt>
                <c:pt idx="13">
                  <c:v>Ennaltaehkäisy ja varhainen tuki</c:v>
                </c:pt>
                <c:pt idx="14">
                  <c:v>Laadukas perehdytys</c:v>
                </c:pt>
                <c:pt idx="15">
                  <c:v>Monialaisuus ja yhteistyö hyvinvointialueen sisällä (esim. yhteistyö terveydenhuollon kanssa)</c:v>
                </c:pt>
                <c:pt idx="16">
                  <c:v>Palvelujen vaikuttavuus</c:v>
                </c:pt>
                <c:pt idx="17">
                  <c:v>Henkilöstön pysyvyys</c:v>
                </c:pt>
                <c:pt idx="18">
                  <c:v>Palvelujen saatavuus ja saavutettavuus</c:v>
                </c:pt>
                <c:pt idx="19">
                  <c:v>Toimiva asiakastietojärjestelmä</c:v>
                </c:pt>
                <c:pt idx="20">
                  <c:v>Palvelujen hyvä laatu</c:v>
                </c:pt>
                <c:pt idx="21">
                  <c:v>Henkilöstön riittävyys</c:v>
                </c:pt>
              </c:strCache>
            </c:strRef>
          </c:cat>
          <c:val>
            <c:numRef>
              <c:f>'Tärkeys ja ajankohtaisuus ( (7)'!$D$19:$D$40</c:f>
              <c:numCache>
                <c:formatCode>#</c:formatCode>
                <c:ptCount val="22"/>
                <c:pt idx="0">
                  <c:v>14</c:v>
                </c:pt>
                <c:pt idx="1">
                  <c:v>24</c:v>
                </c:pt>
                <c:pt idx="2">
                  <c:v>32</c:v>
                </c:pt>
                <c:pt idx="3">
                  <c:v>34</c:v>
                </c:pt>
                <c:pt idx="4">
                  <c:v>36</c:v>
                </c:pt>
                <c:pt idx="5">
                  <c:v>36</c:v>
                </c:pt>
                <c:pt idx="6">
                  <c:v>41</c:v>
                </c:pt>
                <c:pt idx="7">
                  <c:v>42</c:v>
                </c:pt>
                <c:pt idx="8">
                  <c:v>42</c:v>
                </c:pt>
                <c:pt idx="9">
                  <c:v>52</c:v>
                </c:pt>
                <c:pt idx="10">
                  <c:v>54</c:v>
                </c:pt>
                <c:pt idx="11">
                  <c:v>55</c:v>
                </c:pt>
                <c:pt idx="12">
                  <c:v>57</c:v>
                </c:pt>
                <c:pt idx="13">
                  <c:v>64</c:v>
                </c:pt>
                <c:pt idx="14">
                  <c:v>66</c:v>
                </c:pt>
                <c:pt idx="15">
                  <c:v>67</c:v>
                </c:pt>
                <c:pt idx="16">
                  <c:v>69</c:v>
                </c:pt>
                <c:pt idx="17">
                  <c:v>72</c:v>
                </c:pt>
                <c:pt idx="18">
                  <c:v>72</c:v>
                </c:pt>
                <c:pt idx="19">
                  <c:v>72</c:v>
                </c:pt>
                <c:pt idx="20">
                  <c:v>80</c:v>
                </c:pt>
                <c:pt idx="21">
                  <c:v>83</c:v>
                </c:pt>
              </c:numCache>
            </c:numRef>
          </c:val>
          <c:extLst>
            <c:ext xmlns:c16="http://schemas.microsoft.com/office/drawing/2014/chart" uri="{C3380CC4-5D6E-409C-BE32-E72D297353CC}">
              <c16:uniqueId val="{00000002-3A3B-4823-B750-5820119E31BB}"/>
            </c:ext>
          </c:extLst>
        </c:ser>
        <c:dLbls>
          <c:dLblPos val="ctr"/>
          <c:showLegendKey val="0"/>
          <c:showVal val="1"/>
          <c:showCatName val="0"/>
          <c:showSerName val="0"/>
          <c:showPercent val="0"/>
          <c:showBubbleSize val="0"/>
        </c:dLbls>
        <c:gapWidth val="150"/>
        <c:overlap val="100"/>
        <c:axId val="1518276736"/>
        <c:axId val="1518272160"/>
      </c:barChart>
      <c:catAx>
        <c:axId val="15182767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i-FI"/>
          </a:p>
        </c:txPr>
        <c:crossAx val="1518272160"/>
        <c:crosses val="autoZero"/>
        <c:auto val="1"/>
        <c:lblAlgn val="ctr"/>
        <c:lblOffset val="100"/>
        <c:noMultiLvlLbl val="0"/>
      </c:catAx>
      <c:valAx>
        <c:axId val="151827216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sourceLinked="1"/>
        <c:majorTickMark val="none"/>
        <c:minorTickMark val="none"/>
        <c:tickLblPos val="nextTo"/>
        <c:crossAx val="15182767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i-FI"/>
              <a:t>Toteutuminen (n 92)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barChart>
        <c:barDir val="bar"/>
        <c:grouping val="clustered"/>
        <c:varyColors val="0"/>
        <c:ser>
          <c:idx val="0"/>
          <c:order val="0"/>
          <c:tx>
            <c:strRef>
              <c:f>'Toteutuminen (Miten tärkeäk (8)'!$B$18</c:f>
              <c:strCache>
                <c:ptCount val="1"/>
                <c:pt idx="0">
                  <c:v>Toteutuu työssäni tällä hetkellä riittävästi</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5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'Toteutuminen (Miten tärkeäk (8)'!$A$19:$A$40</c:f>
              <c:strCache>
                <c:ptCount val="22"/>
                <c:pt idx="0">
                  <c:v>Päätösvalta</c:v>
                </c:pt>
                <c:pt idx="1">
                  <c:v>Asiakassuhteen jatkuvuus</c:v>
                </c:pt>
                <c:pt idx="2">
                  <c:v>Selkeä omatyöntekijyys</c:v>
                </c:pt>
                <c:pt idx="3">
                  <c:v>Kirjaamisosaaminen</c:v>
                </c:pt>
                <c:pt idx="4">
                  <c:v>Palvelujen hyvä laatu</c:v>
                </c:pt>
                <c:pt idx="5">
                  <c:v>Palvelujen kustannustehokkuus</c:v>
                </c:pt>
                <c:pt idx="6">
                  <c:v>Sujuva yhteistyö verkostojen kanssa (esim. Kela, TE-palvelut, kunnat, järjestöt)</c:v>
                </c:pt>
                <c:pt idx="7">
                  <c:v>Henkilöstön osaamisen vahvistaminen</c:v>
                </c:pt>
                <c:pt idx="8">
                  <c:v>Digitaaliset palvelut</c:v>
                </c:pt>
                <c:pt idx="9">
                  <c:v>Selkeät asiakastyön prosessit</c:v>
                </c:pt>
                <c:pt idx="10">
                  <c:v>Palvelujen vaikuttavuus</c:v>
                </c:pt>
                <c:pt idx="11">
                  <c:v>Palvelujen saatavuus ja saavutettavuus</c:v>
                </c:pt>
                <c:pt idx="12">
                  <c:v>Laadukas perehdytys</c:v>
                </c:pt>
                <c:pt idx="13">
                  <c:v>Tieto- ja tutkimusperustaisuus</c:v>
                </c:pt>
                <c:pt idx="14">
                  <c:v>Toimiva asiakastietojärjestelmä</c:v>
                </c:pt>
                <c:pt idx="15">
                  <c:v>Monialaisuus ja yhteistyö hyvinvointialueen sisällä (esim. yhteistyö terveydenhuollon kanssa)</c:v>
                </c:pt>
                <c:pt idx="16">
                  <c:v>Riittävä ja selkeä ohjeistus</c:v>
                </c:pt>
                <c:pt idx="17">
                  <c:v>Rakenteellinen sosiaalityö</c:v>
                </c:pt>
                <c:pt idx="18">
                  <c:v>Henkilöstön pysyvyys</c:v>
                </c:pt>
                <c:pt idx="19">
                  <c:v>Ennaltaehkäisy ja varhainen tuki</c:v>
                </c:pt>
                <c:pt idx="20">
                  <c:v>Henkilöstön riittävyys</c:v>
                </c:pt>
                <c:pt idx="21">
                  <c:v>Asiakaskokemuksen kerääminen ja hyödyntäminen</c:v>
                </c:pt>
              </c:strCache>
            </c:strRef>
          </c:cat>
          <c:val>
            <c:numRef>
              <c:f>'Toteutuminen (Miten tärkeäk (8)'!$B$19:$B$40</c:f>
              <c:numCache>
                <c:formatCode>#%</c:formatCode>
                <c:ptCount val="22"/>
                <c:pt idx="0">
                  <c:v>0.83</c:v>
                </c:pt>
                <c:pt idx="1">
                  <c:v>0.72900000000000009</c:v>
                </c:pt>
                <c:pt idx="2">
                  <c:v>0.69799999999999995</c:v>
                </c:pt>
                <c:pt idx="3">
                  <c:v>0.66299999999999992</c:v>
                </c:pt>
                <c:pt idx="4">
                  <c:v>0.6</c:v>
                </c:pt>
                <c:pt idx="5">
                  <c:v>0.55799999999999994</c:v>
                </c:pt>
                <c:pt idx="6">
                  <c:v>0.55100000000000005</c:v>
                </c:pt>
                <c:pt idx="7">
                  <c:v>0.52800000000000002</c:v>
                </c:pt>
                <c:pt idx="8">
                  <c:v>0.51100000000000001</c:v>
                </c:pt>
                <c:pt idx="9">
                  <c:v>0.48299999999999998</c:v>
                </c:pt>
                <c:pt idx="10">
                  <c:v>0.46700000000000003</c:v>
                </c:pt>
                <c:pt idx="11">
                  <c:v>0.43200000000000005</c:v>
                </c:pt>
                <c:pt idx="12">
                  <c:v>0.41299999999999998</c:v>
                </c:pt>
                <c:pt idx="13">
                  <c:v>0.41100000000000003</c:v>
                </c:pt>
                <c:pt idx="14">
                  <c:v>0.39299999999999996</c:v>
                </c:pt>
                <c:pt idx="15">
                  <c:v>0.38900000000000001</c:v>
                </c:pt>
                <c:pt idx="16">
                  <c:v>0.36700000000000005</c:v>
                </c:pt>
                <c:pt idx="17">
                  <c:v>0.33299999999999996</c:v>
                </c:pt>
                <c:pt idx="18">
                  <c:v>0.31900000000000001</c:v>
                </c:pt>
                <c:pt idx="19">
                  <c:v>0.26400000000000001</c:v>
                </c:pt>
                <c:pt idx="20">
                  <c:v>0.26100000000000001</c:v>
                </c:pt>
                <c:pt idx="21">
                  <c:v>0.218</c:v>
                </c:pt>
              </c:numCache>
            </c:numRef>
          </c:val>
          <c:extLst>
            <c:ext xmlns:c16="http://schemas.microsoft.com/office/drawing/2014/chart" uri="{C3380CC4-5D6E-409C-BE32-E72D297353CC}">
              <c16:uniqueId val="{00000000-3007-446C-983B-D868BD8E37CF}"/>
            </c:ext>
          </c:extLst>
        </c:ser>
        <c:ser>
          <c:idx val="1"/>
          <c:order val="1"/>
          <c:tx>
            <c:strRef>
              <c:f>'Toteutuminen (Miten tärkeäk (8)'!$C$18</c:f>
              <c:strCache>
                <c:ptCount val="1"/>
                <c:pt idx="0">
                  <c:v>Ei toteudu työssäni tällä hetkellä riittävästi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50" b="0" i="0" u="none" strike="noStrike" kern="1200" baseline="0">
                    <a:solidFill>
                      <a:sysClr val="windowText" lastClr="000000"/>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'Toteutuminen (Miten tärkeäk (8)'!$A$19:$A$40</c:f>
              <c:strCache>
                <c:ptCount val="22"/>
                <c:pt idx="0">
                  <c:v>Päätösvalta</c:v>
                </c:pt>
                <c:pt idx="1">
                  <c:v>Asiakassuhteen jatkuvuus</c:v>
                </c:pt>
                <c:pt idx="2">
                  <c:v>Selkeä omatyöntekijyys</c:v>
                </c:pt>
                <c:pt idx="3">
                  <c:v>Kirjaamisosaaminen</c:v>
                </c:pt>
                <c:pt idx="4">
                  <c:v>Palvelujen hyvä laatu</c:v>
                </c:pt>
                <c:pt idx="5">
                  <c:v>Palvelujen kustannustehokkuus</c:v>
                </c:pt>
                <c:pt idx="6">
                  <c:v>Sujuva yhteistyö verkostojen kanssa (esim. Kela, TE-palvelut, kunnat, järjestöt)</c:v>
                </c:pt>
                <c:pt idx="7">
                  <c:v>Henkilöstön osaamisen vahvistaminen</c:v>
                </c:pt>
                <c:pt idx="8">
                  <c:v>Digitaaliset palvelut</c:v>
                </c:pt>
                <c:pt idx="9">
                  <c:v>Selkeät asiakastyön prosessit</c:v>
                </c:pt>
                <c:pt idx="10">
                  <c:v>Palvelujen vaikuttavuus</c:v>
                </c:pt>
                <c:pt idx="11">
                  <c:v>Palvelujen saatavuus ja saavutettavuus</c:v>
                </c:pt>
                <c:pt idx="12">
                  <c:v>Laadukas perehdytys</c:v>
                </c:pt>
                <c:pt idx="13">
                  <c:v>Tieto- ja tutkimusperustaisuus</c:v>
                </c:pt>
                <c:pt idx="14">
                  <c:v>Toimiva asiakastietojärjestelmä</c:v>
                </c:pt>
                <c:pt idx="15">
                  <c:v>Monialaisuus ja yhteistyö hyvinvointialueen sisällä (esim. yhteistyö terveydenhuollon kanssa)</c:v>
                </c:pt>
                <c:pt idx="16">
                  <c:v>Riittävä ja selkeä ohjeistus</c:v>
                </c:pt>
                <c:pt idx="17">
                  <c:v>Rakenteellinen sosiaalityö</c:v>
                </c:pt>
                <c:pt idx="18">
                  <c:v>Henkilöstön pysyvyys</c:v>
                </c:pt>
                <c:pt idx="19">
                  <c:v>Ennaltaehkäisy ja varhainen tuki</c:v>
                </c:pt>
                <c:pt idx="20">
                  <c:v>Henkilöstön riittävyys</c:v>
                </c:pt>
                <c:pt idx="21">
                  <c:v>Asiakaskokemuksen kerääminen ja hyödyntäminen</c:v>
                </c:pt>
              </c:strCache>
            </c:strRef>
          </c:cat>
          <c:val>
            <c:numRef>
              <c:f>'Toteutuminen (Miten tärkeäk (8)'!$C$19:$C$40</c:f>
              <c:numCache>
                <c:formatCode>#%</c:formatCode>
                <c:ptCount val="22"/>
                <c:pt idx="0">
                  <c:v>0.17</c:v>
                </c:pt>
                <c:pt idx="1">
                  <c:v>0.27100000000000002</c:v>
                </c:pt>
                <c:pt idx="2">
                  <c:v>0.30199999999999999</c:v>
                </c:pt>
                <c:pt idx="3">
                  <c:v>0.33700000000000002</c:v>
                </c:pt>
                <c:pt idx="4">
                  <c:v>0.4</c:v>
                </c:pt>
                <c:pt idx="5">
                  <c:v>0.442</c:v>
                </c:pt>
                <c:pt idx="6">
                  <c:v>0.44900000000000001</c:v>
                </c:pt>
                <c:pt idx="7">
                  <c:v>0.47200000000000003</c:v>
                </c:pt>
                <c:pt idx="8">
                  <c:v>0.48899999999999999</c:v>
                </c:pt>
                <c:pt idx="9">
                  <c:v>0.51700000000000002</c:v>
                </c:pt>
                <c:pt idx="10">
                  <c:v>0.53299999999999992</c:v>
                </c:pt>
                <c:pt idx="11">
                  <c:v>0.56799999999999995</c:v>
                </c:pt>
                <c:pt idx="12">
                  <c:v>0.58700000000000008</c:v>
                </c:pt>
                <c:pt idx="13">
                  <c:v>0.58899999999999997</c:v>
                </c:pt>
                <c:pt idx="14">
                  <c:v>0.60699999999999998</c:v>
                </c:pt>
                <c:pt idx="15">
                  <c:v>0.61099999999999999</c:v>
                </c:pt>
                <c:pt idx="16">
                  <c:v>0.63300000000000001</c:v>
                </c:pt>
                <c:pt idx="17">
                  <c:v>0.66700000000000004</c:v>
                </c:pt>
                <c:pt idx="18">
                  <c:v>0.68099999999999994</c:v>
                </c:pt>
                <c:pt idx="19">
                  <c:v>0.73599999999999999</c:v>
                </c:pt>
                <c:pt idx="20">
                  <c:v>0.7390000000000001</c:v>
                </c:pt>
                <c:pt idx="21">
                  <c:v>0.78200000000000003</c:v>
                </c:pt>
              </c:numCache>
            </c:numRef>
          </c:val>
          <c:extLst>
            <c:ext xmlns:c16="http://schemas.microsoft.com/office/drawing/2014/chart" uri="{C3380CC4-5D6E-409C-BE32-E72D297353CC}">
              <c16:uniqueId val="{00000001-3007-446C-983B-D868BD8E37CF}"/>
            </c:ext>
          </c:extLst>
        </c:ser>
        <c:dLbls>
          <c:dLblPos val="inEnd"/>
          <c:showLegendKey val="0"/>
          <c:showVal val="1"/>
          <c:showCatName val="0"/>
          <c:showSerName val="0"/>
          <c:showPercent val="0"/>
          <c:showBubbleSize val="0"/>
        </c:dLbls>
        <c:gapWidth val="65"/>
        <c:axId val="1549839184"/>
        <c:axId val="1549823792"/>
      </c:barChart>
      <c:catAx>
        <c:axId val="15498391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fi-FI"/>
          </a:p>
        </c:txPr>
        <c:crossAx val="1549823792"/>
        <c:crosses val="autoZero"/>
        <c:auto val="1"/>
        <c:lblAlgn val="ctr"/>
        <c:lblOffset val="100"/>
        <c:noMultiLvlLbl val="0"/>
      </c:catAx>
      <c:valAx>
        <c:axId val="15498237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crossAx val="15498391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i-FI" sz="1600"/>
              <a:t>Miten seuraavat, työn laatuun liittyvät tekijät toteutuvat tällä hetkellä omassa työssäsi / yksikössäsi? (n 93)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barChart>
        <c:barDir val="bar"/>
        <c:grouping val="stacked"/>
        <c:varyColors val="0"/>
        <c:ser>
          <c:idx val="0"/>
          <c:order val="0"/>
          <c:tx>
            <c:strRef>
              <c:f>'Miten seuraavat. työn laat (11)'!$B$18</c:f>
              <c:strCache>
                <c:ptCount val="1"/>
                <c:pt idx="0">
                  <c:v>Ei toteudu lainkaan</c:v>
                </c:pt>
              </c:strCache>
            </c:strRef>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'Miten seuraavat. työn laat (11)'!$A$19:$A$44</c:f>
              <c:strCache>
                <c:ptCount val="26"/>
                <c:pt idx="0">
                  <c:v>Asiakasta kunnioitetaan</c:v>
                </c:pt>
                <c:pt idx="1">
                  <c:v>Asiakkaan odotukset ja toiveet huomioidaan</c:v>
                </c:pt>
                <c:pt idx="2">
                  <c:v>Asiakkaan ongelmat tunnistetaan</c:v>
                </c:pt>
                <c:pt idx="3">
                  <c:v>Työyhteisö ja työilmapiiri ovat hyvät</c:v>
                </c:pt>
                <c:pt idx="4">
                  <c:v>Asiakas on osallisena palvelun suunnittelussa ja toteuttamisessa</c:v>
                </c:pt>
                <c:pt idx="5">
                  <c:v>Asiakkaat ovat tyytyväisiä</c:v>
                </c:pt>
                <c:pt idx="6">
                  <c:v>Työlle asetetut tavoitteet ovat oikeat</c:v>
                </c:pt>
                <c:pt idx="7">
                  <c:v>Toimitaan eettisten ohjeiden ja lakien mukaan</c:v>
                </c:pt>
                <c:pt idx="8">
                  <c:v>Työmenetelmät ovat toimivia</c:v>
                </c:pt>
                <c:pt idx="9">
                  <c:v>Tehdään oikeita asioita</c:v>
                </c:pt>
                <c:pt idx="10">
                  <c:v>Henkilöstön osaaminen on riittävää</c:v>
                </c:pt>
                <c:pt idx="11">
                  <c:v>Palvelu on kohdennettu oikein</c:v>
                </c:pt>
                <c:pt idx="12">
                  <c:v>Asetetut tavoitteet saavutetaan</c:v>
                </c:pt>
                <c:pt idx="13">
                  <c:v>Työntekijät kokevat onnistuneensa</c:v>
                </c:pt>
                <c:pt idx="14">
                  <c:v>Työvälineet ja varusteet ovat toimivia</c:v>
                </c:pt>
                <c:pt idx="15">
                  <c:v>Yhteistyö toimii</c:v>
                </c:pt>
                <c:pt idx="16">
                  <c:v>Työ on tuloksellista ja tehokasta</c:v>
                </c:pt>
                <c:pt idx="17">
                  <c:v>Johtaminen on hyvää ja tukee työtä</c:v>
                </c:pt>
                <c:pt idx="18">
                  <c:v>Tilat ovat toimivat</c:v>
                </c:pt>
                <c:pt idx="19">
                  <c:v>Tiedonkulku on toimivaa</c:v>
                </c:pt>
                <c:pt idx="20">
                  <c:v>Työssä tarvittava ohjeistus on riittävää ja selkeää</c:v>
                </c:pt>
                <c:pt idx="21">
                  <c:v>Tutkimustietoa hyödynnetään</c:v>
                </c:pt>
                <c:pt idx="22">
                  <c:v>Tietojärjestelmät ovat sujuvia</c:v>
                </c:pt>
                <c:pt idx="23">
                  <c:v>Henkilöstöä on riittävästi</c:v>
                </c:pt>
                <c:pt idx="24">
                  <c:v>Palautejärjestelmät ovat toimivia</c:v>
                </c:pt>
                <c:pt idx="25">
                  <c:v>Ohjeistus on helppo löytää</c:v>
                </c:pt>
              </c:strCache>
            </c:strRef>
          </c:cat>
          <c:val>
            <c:numRef>
              <c:f>'Miten seuraavat. työn laat (11)'!$B$19:$B$44</c:f>
              <c:numCache>
                <c:formatCode>#%</c:formatCode>
                <c:ptCount val="26"/>
                <c:pt idx="0">
                  <c:v>0</c:v>
                </c:pt>
                <c:pt idx="1">
                  <c:v>0</c:v>
                </c:pt>
                <c:pt idx="2">
                  <c:v>0</c:v>
                </c:pt>
                <c:pt idx="3">
                  <c:v>1.1000000000000001E-2</c:v>
                </c:pt>
                <c:pt idx="4">
                  <c:v>2.1000000000000001E-2</c:v>
                </c:pt>
                <c:pt idx="5">
                  <c:v>1.1000000000000001E-2</c:v>
                </c:pt>
                <c:pt idx="6">
                  <c:v>0</c:v>
                </c:pt>
                <c:pt idx="7">
                  <c:v>0</c:v>
                </c:pt>
                <c:pt idx="8">
                  <c:v>1.1000000000000001E-2</c:v>
                </c:pt>
                <c:pt idx="9">
                  <c:v>0</c:v>
                </c:pt>
                <c:pt idx="10">
                  <c:v>0</c:v>
                </c:pt>
                <c:pt idx="11">
                  <c:v>0</c:v>
                </c:pt>
                <c:pt idx="12">
                  <c:v>4.2999999999999997E-2</c:v>
                </c:pt>
                <c:pt idx="13">
                  <c:v>3.2000000000000001E-2</c:v>
                </c:pt>
                <c:pt idx="14">
                  <c:v>1.1000000000000001E-2</c:v>
                </c:pt>
                <c:pt idx="15">
                  <c:v>0</c:v>
                </c:pt>
                <c:pt idx="16">
                  <c:v>0</c:v>
                </c:pt>
                <c:pt idx="17">
                  <c:v>4.2999999999999997E-2</c:v>
                </c:pt>
                <c:pt idx="18">
                  <c:v>8.5999999999999993E-2</c:v>
                </c:pt>
                <c:pt idx="19">
                  <c:v>4.2999999999999997E-2</c:v>
                </c:pt>
                <c:pt idx="20">
                  <c:v>4.2999999999999997E-2</c:v>
                </c:pt>
                <c:pt idx="21">
                  <c:v>6.4000000000000001E-2</c:v>
                </c:pt>
                <c:pt idx="22">
                  <c:v>6.5000000000000002E-2</c:v>
                </c:pt>
                <c:pt idx="23">
                  <c:v>0.23699999999999999</c:v>
                </c:pt>
                <c:pt idx="24">
                  <c:v>9.6999999999999989E-2</c:v>
                </c:pt>
                <c:pt idx="25">
                  <c:v>0.183</c:v>
                </c:pt>
              </c:numCache>
            </c:numRef>
          </c:val>
          <c:extLst>
            <c:ext xmlns:c16="http://schemas.microsoft.com/office/drawing/2014/chart" uri="{C3380CC4-5D6E-409C-BE32-E72D297353CC}">
              <c16:uniqueId val="{00000000-36BB-4159-98AC-D38881978DC2}"/>
            </c:ext>
          </c:extLst>
        </c:ser>
        <c:ser>
          <c:idx val="1"/>
          <c:order val="1"/>
          <c:tx>
            <c:strRef>
              <c:f>'Miten seuraavat. työn laat (11)'!$C$18</c:f>
              <c:strCache>
                <c:ptCount val="1"/>
                <c:pt idx="0">
                  <c:v>Toteutuu melko huonosti</c:v>
                </c:pt>
              </c:strCache>
            </c:strRef>
          </c:tx>
          <c:spPr>
            <a:solidFill>
              <a:schemeClr val="accent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'Miten seuraavat. työn laat (11)'!$A$19:$A$44</c:f>
              <c:strCache>
                <c:ptCount val="26"/>
                <c:pt idx="0">
                  <c:v>Asiakasta kunnioitetaan</c:v>
                </c:pt>
                <c:pt idx="1">
                  <c:v>Asiakkaan odotukset ja toiveet huomioidaan</c:v>
                </c:pt>
                <c:pt idx="2">
                  <c:v>Asiakkaan ongelmat tunnistetaan</c:v>
                </c:pt>
                <c:pt idx="3">
                  <c:v>Työyhteisö ja työilmapiiri ovat hyvät</c:v>
                </c:pt>
                <c:pt idx="4">
                  <c:v>Asiakas on osallisena palvelun suunnittelussa ja toteuttamisessa</c:v>
                </c:pt>
                <c:pt idx="5">
                  <c:v>Asiakkaat ovat tyytyväisiä</c:v>
                </c:pt>
                <c:pt idx="6">
                  <c:v>Työlle asetetut tavoitteet ovat oikeat</c:v>
                </c:pt>
                <c:pt idx="7">
                  <c:v>Toimitaan eettisten ohjeiden ja lakien mukaan</c:v>
                </c:pt>
                <c:pt idx="8">
                  <c:v>Työmenetelmät ovat toimivia</c:v>
                </c:pt>
                <c:pt idx="9">
                  <c:v>Tehdään oikeita asioita</c:v>
                </c:pt>
                <c:pt idx="10">
                  <c:v>Henkilöstön osaaminen on riittävää</c:v>
                </c:pt>
                <c:pt idx="11">
                  <c:v>Palvelu on kohdennettu oikein</c:v>
                </c:pt>
                <c:pt idx="12">
                  <c:v>Asetetut tavoitteet saavutetaan</c:v>
                </c:pt>
                <c:pt idx="13">
                  <c:v>Työntekijät kokevat onnistuneensa</c:v>
                </c:pt>
                <c:pt idx="14">
                  <c:v>Työvälineet ja varusteet ovat toimivia</c:v>
                </c:pt>
                <c:pt idx="15">
                  <c:v>Yhteistyö toimii</c:v>
                </c:pt>
                <c:pt idx="16">
                  <c:v>Työ on tuloksellista ja tehokasta</c:v>
                </c:pt>
                <c:pt idx="17">
                  <c:v>Johtaminen on hyvää ja tukee työtä</c:v>
                </c:pt>
                <c:pt idx="18">
                  <c:v>Tilat ovat toimivat</c:v>
                </c:pt>
                <c:pt idx="19">
                  <c:v>Tiedonkulku on toimivaa</c:v>
                </c:pt>
                <c:pt idx="20">
                  <c:v>Työssä tarvittava ohjeistus on riittävää ja selkeää</c:v>
                </c:pt>
                <c:pt idx="21">
                  <c:v>Tutkimustietoa hyödynnetään</c:v>
                </c:pt>
                <c:pt idx="22">
                  <c:v>Tietojärjestelmät ovat sujuvia</c:v>
                </c:pt>
                <c:pt idx="23">
                  <c:v>Henkilöstöä on riittävästi</c:v>
                </c:pt>
                <c:pt idx="24">
                  <c:v>Palautejärjestelmät ovat toimivia</c:v>
                </c:pt>
                <c:pt idx="25">
                  <c:v>Ohjeistus on helppo löytää</c:v>
                </c:pt>
              </c:strCache>
            </c:strRef>
          </c:cat>
          <c:val>
            <c:numRef>
              <c:f>'Miten seuraavat. työn laat (11)'!$C$19:$C$44</c:f>
              <c:numCache>
                <c:formatCode>#%</c:formatCode>
                <c:ptCount val="26"/>
                <c:pt idx="0">
                  <c:v>1.1000000000000001E-2</c:v>
                </c:pt>
                <c:pt idx="1">
                  <c:v>2.2000000000000002E-2</c:v>
                </c:pt>
                <c:pt idx="2">
                  <c:v>4.2999999999999997E-2</c:v>
                </c:pt>
                <c:pt idx="3">
                  <c:v>4.2999999999999997E-2</c:v>
                </c:pt>
                <c:pt idx="4">
                  <c:v>5.4000000000000006E-2</c:v>
                </c:pt>
                <c:pt idx="5">
                  <c:v>7.4999999999999997E-2</c:v>
                </c:pt>
                <c:pt idx="6">
                  <c:v>8.5999999999999993E-2</c:v>
                </c:pt>
                <c:pt idx="7">
                  <c:v>8.5999999999999993E-2</c:v>
                </c:pt>
                <c:pt idx="8">
                  <c:v>9.6999999999999989E-2</c:v>
                </c:pt>
                <c:pt idx="9">
                  <c:v>9.6999999999999989E-2</c:v>
                </c:pt>
                <c:pt idx="10">
                  <c:v>9.6999999999999989E-2</c:v>
                </c:pt>
                <c:pt idx="11">
                  <c:v>0.107</c:v>
                </c:pt>
                <c:pt idx="12">
                  <c:v>0.10800000000000001</c:v>
                </c:pt>
                <c:pt idx="13">
                  <c:v>0.11800000000000001</c:v>
                </c:pt>
                <c:pt idx="14">
                  <c:v>0.129</c:v>
                </c:pt>
                <c:pt idx="15">
                  <c:v>0.14000000000000001</c:v>
                </c:pt>
                <c:pt idx="16">
                  <c:v>0.14000000000000001</c:v>
                </c:pt>
                <c:pt idx="17">
                  <c:v>0.161</c:v>
                </c:pt>
                <c:pt idx="18">
                  <c:v>0.22600000000000001</c:v>
                </c:pt>
                <c:pt idx="19">
                  <c:v>0.22600000000000001</c:v>
                </c:pt>
                <c:pt idx="20">
                  <c:v>0.30099999999999999</c:v>
                </c:pt>
                <c:pt idx="21">
                  <c:v>0.36599999999999999</c:v>
                </c:pt>
                <c:pt idx="22">
                  <c:v>0.376</c:v>
                </c:pt>
                <c:pt idx="23">
                  <c:v>0.376</c:v>
                </c:pt>
                <c:pt idx="24">
                  <c:v>0.38700000000000001</c:v>
                </c:pt>
                <c:pt idx="25">
                  <c:v>0.49399999999999999</c:v>
                </c:pt>
              </c:numCache>
            </c:numRef>
          </c:val>
          <c:extLst>
            <c:ext xmlns:c16="http://schemas.microsoft.com/office/drawing/2014/chart" uri="{C3380CC4-5D6E-409C-BE32-E72D297353CC}">
              <c16:uniqueId val="{00000001-36BB-4159-98AC-D38881978DC2}"/>
            </c:ext>
          </c:extLst>
        </c:ser>
        <c:ser>
          <c:idx val="2"/>
          <c:order val="2"/>
          <c:tx>
            <c:strRef>
              <c:f>'Miten seuraavat. työn laat (11)'!$D$18</c:f>
              <c:strCache>
                <c:ptCount val="1"/>
                <c:pt idx="0">
                  <c:v>Ei hyvin eikä huonosti</c:v>
                </c:pt>
              </c:strCache>
            </c:strRef>
          </c:tx>
          <c:spPr>
            <a:solidFill>
              <a:schemeClr val="bg1">
                <a:lumMod val="6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'Miten seuraavat. työn laat (11)'!$A$19:$A$44</c:f>
              <c:strCache>
                <c:ptCount val="26"/>
                <c:pt idx="0">
                  <c:v>Asiakasta kunnioitetaan</c:v>
                </c:pt>
                <c:pt idx="1">
                  <c:v>Asiakkaan odotukset ja toiveet huomioidaan</c:v>
                </c:pt>
                <c:pt idx="2">
                  <c:v>Asiakkaan ongelmat tunnistetaan</c:v>
                </c:pt>
                <c:pt idx="3">
                  <c:v>Työyhteisö ja työilmapiiri ovat hyvät</c:v>
                </c:pt>
                <c:pt idx="4">
                  <c:v>Asiakas on osallisena palvelun suunnittelussa ja toteuttamisessa</c:v>
                </c:pt>
                <c:pt idx="5">
                  <c:v>Asiakkaat ovat tyytyväisiä</c:v>
                </c:pt>
                <c:pt idx="6">
                  <c:v>Työlle asetetut tavoitteet ovat oikeat</c:v>
                </c:pt>
                <c:pt idx="7">
                  <c:v>Toimitaan eettisten ohjeiden ja lakien mukaan</c:v>
                </c:pt>
                <c:pt idx="8">
                  <c:v>Työmenetelmät ovat toimivia</c:v>
                </c:pt>
                <c:pt idx="9">
                  <c:v>Tehdään oikeita asioita</c:v>
                </c:pt>
                <c:pt idx="10">
                  <c:v>Henkilöstön osaaminen on riittävää</c:v>
                </c:pt>
                <c:pt idx="11">
                  <c:v>Palvelu on kohdennettu oikein</c:v>
                </c:pt>
                <c:pt idx="12">
                  <c:v>Asetetut tavoitteet saavutetaan</c:v>
                </c:pt>
                <c:pt idx="13">
                  <c:v>Työntekijät kokevat onnistuneensa</c:v>
                </c:pt>
                <c:pt idx="14">
                  <c:v>Työvälineet ja varusteet ovat toimivia</c:v>
                </c:pt>
                <c:pt idx="15">
                  <c:v>Yhteistyö toimii</c:v>
                </c:pt>
                <c:pt idx="16">
                  <c:v>Työ on tuloksellista ja tehokasta</c:v>
                </c:pt>
                <c:pt idx="17">
                  <c:v>Johtaminen on hyvää ja tukee työtä</c:v>
                </c:pt>
                <c:pt idx="18">
                  <c:v>Tilat ovat toimivat</c:v>
                </c:pt>
                <c:pt idx="19">
                  <c:v>Tiedonkulku on toimivaa</c:v>
                </c:pt>
                <c:pt idx="20">
                  <c:v>Työssä tarvittava ohjeistus on riittävää ja selkeää</c:v>
                </c:pt>
                <c:pt idx="21">
                  <c:v>Tutkimustietoa hyödynnetään</c:v>
                </c:pt>
                <c:pt idx="22">
                  <c:v>Tietojärjestelmät ovat sujuvia</c:v>
                </c:pt>
                <c:pt idx="23">
                  <c:v>Henkilöstöä on riittävästi</c:v>
                </c:pt>
                <c:pt idx="24">
                  <c:v>Palautejärjestelmät ovat toimivia</c:v>
                </c:pt>
                <c:pt idx="25">
                  <c:v>Ohjeistus on helppo löytää</c:v>
                </c:pt>
              </c:strCache>
            </c:strRef>
          </c:cat>
          <c:val>
            <c:numRef>
              <c:f>'Miten seuraavat. työn laat (11)'!$D$19:$D$44</c:f>
              <c:numCache>
                <c:formatCode>#%</c:formatCode>
                <c:ptCount val="26"/>
                <c:pt idx="0">
                  <c:v>3.2000000000000001E-2</c:v>
                </c:pt>
                <c:pt idx="1">
                  <c:v>7.4999999999999997E-2</c:v>
                </c:pt>
                <c:pt idx="2">
                  <c:v>6.4000000000000001E-2</c:v>
                </c:pt>
                <c:pt idx="3">
                  <c:v>7.4999999999999997E-2</c:v>
                </c:pt>
                <c:pt idx="4">
                  <c:v>0.20399999999999999</c:v>
                </c:pt>
                <c:pt idx="5">
                  <c:v>0.35499999999999998</c:v>
                </c:pt>
                <c:pt idx="6">
                  <c:v>0.193</c:v>
                </c:pt>
                <c:pt idx="7">
                  <c:v>6.5000000000000002E-2</c:v>
                </c:pt>
                <c:pt idx="8">
                  <c:v>0.35499999999999998</c:v>
                </c:pt>
                <c:pt idx="9">
                  <c:v>0.151</c:v>
                </c:pt>
                <c:pt idx="10">
                  <c:v>0.161</c:v>
                </c:pt>
                <c:pt idx="11">
                  <c:v>0.28000000000000003</c:v>
                </c:pt>
                <c:pt idx="12">
                  <c:v>0.45200000000000001</c:v>
                </c:pt>
                <c:pt idx="13">
                  <c:v>0.35499999999999998</c:v>
                </c:pt>
                <c:pt idx="14">
                  <c:v>0.20399999999999999</c:v>
                </c:pt>
                <c:pt idx="15">
                  <c:v>0.107</c:v>
                </c:pt>
                <c:pt idx="16">
                  <c:v>0.39799999999999996</c:v>
                </c:pt>
                <c:pt idx="17">
                  <c:v>0.25800000000000001</c:v>
                </c:pt>
                <c:pt idx="18">
                  <c:v>0.20399999999999999</c:v>
                </c:pt>
                <c:pt idx="19">
                  <c:v>0.33299999999999996</c:v>
                </c:pt>
                <c:pt idx="20">
                  <c:v>0.26899999999999996</c:v>
                </c:pt>
                <c:pt idx="21">
                  <c:v>0.41899999999999998</c:v>
                </c:pt>
                <c:pt idx="22">
                  <c:v>0.26899999999999996</c:v>
                </c:pt>
                <c:pt idx="23">
                  <c:v>0.215</c:v>
                </c:pt>
                <c:pt idx="24">
                  <c:v>0.376</c:v>
                </c:pt>
                <c:pt idx="25">
                  <c:v>0.215</c:v>
                </c:pt>
              </c:numCache>
            </c:numRef>
          </c:val>
          <c:extLst>
            <c:ext xmlns:c16="http://schemas.microsoft.com/office/drawing/2014/chart" uri="{C3380CC4-5D6E-409C-BE32-E72D297353CC}">
              <c16:uniqueId val="{00000002-36BB-4159-98AC-D38881978DC2}"/>
            </c:ext>
          </c:extLst>
        </c:ser>
        <c:ser>
          <c:idx val="3"/>
          <c:order val="3"/>
          <c:tx>
            <c:strRef>
              <c:f>'Miten seuraavat. työn laat (11)'!$E$18</c:f>
              <c:strCache>
                <c:ptCount val="1"/>
                <c:pt idx="0">
                  <c:v>Toteutuu hyvin</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'Miten seuraavat. työn laat (11)'!$A$19:$A$44</c:f>
              <c:strCache>
                <c:ptCount val="26"/>
                <c:pt idx="0">
                  <c:v>Asiakasta kunnioitetaan</c:v>
                </c:pt>
                <c:pt idx="1">
                  <c:v>Asiakkaan odotukset ja toiveet huomioidaan</c:v>
                </c:pt>
                <c:pt idx="2">
                  <c:v>Asiakkaan ongelmat tunnistetaan</c:v>
                </c:pt>
                <c:pt idx="3">
                  <c:v>Työyhteisö ja työilmapiiri ovat hyvät</c:v>
                </c:pt>
                <c:pt idx="4">
                  <c:v>Asiakas on osallisena palvelun suunnittelussa ja toteuttamisessa</c:v>
                </c:pt>
                <c:pt idx="5">
                  <c:v>Asiakkaat ovat tyytyväisiä</c:v>
                </c:pt>
                <c:pt idx="6">
                  <c:v>Työlle asetetut tavoitteet ovat oikeat</c:v>
                </c:pt>
                <c:pt idx="7">
                  <c:v>Toimitaan eettisten ohjeiden ja lakien mukaan</c:v>
                </c:pt>
                <c:pt idx="8">
                  <c:v>Työmenetelmät ovat toimivia</c:v>
                </c:pt>
                <c:pt idx="9">
                  <c:v>Tehdään oikeita asioita</c:v>
                </c:pt>
                <c:pt idx="10">
                  <c:v>Henkilöstön osaaminen on riittävää</c:v>
                </c:pt>
                <c:pt idx="11">
                  <c:v>Palvelu on kohdennettu oikein</c:v>
                </c:pt>
                <c:pt idx="12">
                  <c:v>Asetetut tavoitteet saavutetaan</c:v>
                </c:pt>
                <c:pt idx="13">
                  <c:v>Työntekijät kokevat onnistuneensa</c:v>
                </c:pt>
                <c:pt idx="14">
                  <c:v>Työvälineet ja varusteet ovat toimivia</c:v>
                </c:pt>
                <c:pt idx="15">
                  <c:v>Yhteistyö toimii</c:v>
                </c:pt>
                <c:pt idx="16">
                  <c:v>Työ on tuloksellista ja tehokasta</c:v>
                </c:pt>
                <c:pt idx="17">
                  <c:v>Johtaminen on hyvää ja tukee työtä</c:v>
                </c:pt>
                <c:pt idx="18">
                  <c:v>Tilat ovat toimivat</c:v>
                </c:pt>
                <c:pt idx="19">
                  <c:v>Tiedonkulku on toimivaa</c:v>
                </c:pt>
                <c:pt idx="20">
                  <c:v>Työssä tarvittava ohjeistus on riittävää ja selkeää</c:v>
                </c:pt>
                <c:pt idx="21">
                  <c:v>Tutkimustietoa hyödynnetään</c:v>
                </c:pt>
                <c:pt idx="22">
                  <c:v>Tietojärjestelmät ovat sujuvia</c:v>
                </c:pt>
                <c:pt idx="23">
                  <c:v>Henkilöstöä on riittävästi</c:v>
                </c:pt>
                <c:pt idx="24">
                  <c:v>Palautejärjestelmät ovat toimivia</c:v>
                </c:pt>
                <c:pt idx="25">
                  <c:v>Ohjeistus on helppo löytää</c:v>
                </c:pt>
              </c:strCache>
            </c:strRef>
          </c:cat>
          <c:val>
            <c:numRef>
              <c:f>'Miten seuraavat. työn laat (11)'!$E$19:$E$44</c:f>
              <c:numCache>
                <c:formatCode>#%</c:formatCode>
                <c:ptCount val="26"/>
                <c:pt idx="0">
                  <c:v>0.376</c:v>
                </c:pt>
                <c:pt idx="1">
                  <c:v>0.61299999999999999</c:v>
                </c:pt>
                <c:pt idx="2">
                  <c:v>0.74199999999999999</c:v>
                </c:pt>
                <c:pt idx="3">
                  <c:v>0.376</c:v>
                </c:pt>
                <c:pt idx="4">
                  <c:v>0.56999999999999995</c:v>
                </c:pt>
                <c:pt idx="5">
                  <c:v>0.495</c:v>
                </c:pt>
                <c:pt idx="6">
                  <c:v>0.624</c:v>
                </c:pt>
                <c:pt idx="7">
                  <c:v>0.47299999999999998</c:v>
                </c:pt>
                <c:pt idx="8">
                  <c:v>0.505</c:v>
                </c:pt>
                <c:pt idx="9">
                  <c:v>0.64500000000000002</c:v>
                </c:pt>
                <c:pt idx="10">
                  <c:v>0.61299999999999999</c:v>
                </c:pt>
                <c:pt idx="11">
                  <c:v>0.53799999999999992</c:v>
                </c:pt>
                <c:pt idx="12">
                  <c:v>0.376</c:v>
                </c:pt>
                <c:pt idx="13">
                  <c:v>0.46299999999999997</c:v>
                </c:pt>
                <c:pt idx="14">
                  <c:v>0.52700000000000002</c:v>
                </c:pt>
                <c:pt idx="15">
                  <c:v>0.60199999999999998</c:v>
                </c:pt>
                <c:pt idx="16">
                  <c:v>0.43</c:v>
                </c:pt>
                <c:pt idx="17">
                  <c:v>0.32299999999999995</c:v>
                </c:pt>
                <c:pt idx="18">
                  <c:v>0.35499999999999998</c:v>
                </c:pt>
                <c:pt idx="19">
                  <c:v>0.36599999999999999</c:v>
                </c:pt>
                <c:pt idx="20">
                  <c:v>0.35499999999999998</c:v>
                </c:pt>
                <c:pt idx="21">
                  <c:v>0.14000000000000001</c:v>
                </c:pt>
                <c:pt idx="22">
                  <c:v>0.247</c:v>
                </c:pt>
                <c:pt idx="23">
                  <c:v>0.14000000000000001</c:v>
                </c:pt>
                <c:pt idx="24">
                  <c:v>0.10800000000000001</c:v>
                </c:pt>
                <c:pt idx="25">
                  <c:v>9.6999999999999989E-2</c:v>
                </c:pt>
              </c:numCache>
            </c:numRef>
          </c:val>
          <c:extLst>
            <c:ext xmlns:c16="http://schemas.microsoft.com/office/drawing/2014/chart" uri="{C3380CC4-5D6E-409C-BE32-E72D297353CC}">
              <c16:uniqueId val="{00000003-36BB-4159-98AC-D38881978DC2}"/>
            </c:ext>
          </c:extLst>
        </c:ser>
        <c:ser>
          <c:idx val="4"/>
          <c:order val="4"/>
          <c:tx>
            <c:strRef>
              <c:f>'Miten seuraavat. työn laat (11)'!$F$18</c:f>
              <c:strCache>
                <c:ptCount val="1"/>
                <c:pt idx="0">
                  <c:v>Toteutuu erittäin hyvin</c:v>
                </c:pt>
              </c:strCache>
            </c:strRef>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'Miten seuraavat. työn laat (11)'!$A$19:$A$44</c:f>
              <c:strCache>
                <c:ptCount val="26"/>
                <c:pt idx="0">
                  <c:v>Asiakasta kunnioitetaan</c:v>
                </c:pt>
                <c:pt idx="1">
                  <c:v>Asiakkaan odotukset ja toiveet huomioidaan</c:v>
                </c:pt>
                <c:pt idx="2">
                  <c:v>Asiakkaan ongelmat tunnistetaan</c:v>
                </c:pt>
                <c:pt idx="3">
                  <c:v>Työyhteisö ja työilmapiiri ovat hyvät</c:v>
                </c:pt>
                <c:pt idx="4">
                  <c:v>Asiakas on osallisena palvelun suunnittelussa ja toteuttamisessa</c:v>
                </c:pt>
                <c:pt idx="5">
                  <c:v>Asiakkaat ovat tyytyväisiä</c:v>
                </c:pt>
                <c:pt idx="6">
                  <c:v>Työlle asetetut tavoitteet ovat oikeat</c:v>
                </c:pt>
                <c:pt idx="7">
                  <c:v>Toimitaan eettisten ohjeiden ja lakien mukaan</c:v>
                </c:pt>
                <c:pt idx="8">
                  <c:v>Työmenetelmät ovat toimivia</c:v>
                </c:pt>
                <c:pt idx="9">
                  <c:v>Tehdään oikeita asioita</c:v>
                </c:pt>
                <c:pt idx="10">
                  <c:v>Henkilöstön osaaminen on riittävää</c:v>
                </c:pt>
                <c:pt idx="11">
                  <c:v>Palvelu on kohdennettu oikein</c:v>
                </c:pt>
                <c:pt idx="12">
                  <c:v>Asetetut tavoitteet saavutetaan</c:v>
                </c:pt>
                <c:pt idx="13">
                  <c:v>Työntekijät kokevat onnistuneensa</c:v>
                </c:pt>
                <c:pt idx="14">
                  <c:v>Työvälineet ja varusteet ovat toimivia</c:v>
                </c:pt>
                <c:pt idx="15">
                  <c:v>Yhteistyö toimii</c:v>
                </c:pt>
                <c:pt idx="16">
                  <c:v>Työ on tuloksellista ja tehokasta</c:v>
                </c:pt>
                <c:pt idx="17">
                  <c:v>Johtaminen on hyvää ja tukee työtä</c:v>
                </c:pt>
                <c:pt idx="18">
                  <c:v>Tilat ovat toimivat</c:v>
                </c:pt>
                <c:pt idx="19">
                  <c:v>Tiedonkulku on toimivaa</c:v>
                </c:pt>
                <c:pt idx="20">
                  <c:v>Työssä tarvittava ohjeistus on riittävää ja selkeää</c:v>
                </c:pt>
                <c:pt idx="21">
                  <c:v>Tutkimustietoa hyödynnetään</c:v>
                </c:pt>
                <c:pt idx="22">
                  <c:v>Tietojärjestelmät ovat sujuvia</c:v>
                </c:pt>
                <c:pt idx="23">
                  <c:v>Henkilöstöä on riittävästi</c:v>
                </c:pt>
                <c:pt idx="24">
                  <c:v>Palautejärjestelmät ovat toimivia</c:v>
                </c:pt>
                <c:pt idx="25">
                  <c:v>Ohjeistus on helppo löytää</c:v>
                </c:pt>
              </c:strCache>
            </c:strRef>
          </c:cat>
          <c:val>
            <c:numRef>
              <c:f>'Miten seuraavat. työn laat (11)'!$F$19:$F$44</c:f>
              <c:numCache>
                <c:formatCode>#%</c:formatCode>
                <c:ptCount val="26"/>
                <c:pt idx="0">
                  <c:v>0.58099999999999996</c:v>
                </c:pt>
                <c:pt idx="1">
                  <c:v>0.28999999999999998</c:v>
                </c:pt>
                <c:pt idx="2">
                  <c:v>0.151</c:v>
                </c:pt>
                <c:pt idx="3">
                  <c:v>0.495</c:v>
                </c:pt>
                <c:pt idx="4">
                  <c:v>0.151</c:v>
                </c:pt>
                <c:pt idx="5">
                  <c:v>6.4000000000000001E-2</c:v>
                </c:pt>
                <c:pt idx="6">
                  <c:v>9.6999999999999989E-2</c:v>
                </c:pt>
                <c:pt idx="7">
                  <c:v>0.376</c:v>
                </c:pt>
                <c:pt idx="8">
                  <c:v>3.2000000000000001E-2</c:v>
                </c:pt>
                <c:pt idx="9">
                  <c:v>0.107</c:v>
                </c:pt>
                <c:pt idx="10">
                  <c:v>0.129</c:v>
                </c:pt>
                <c:pt idx="11">
                  <c:v>7.4999999999999997E-2</c:v>
                </c:pt>
                <c:pt idx="12">
                  <c:v>2.1000000000000001E-2</c:v>
                </c:pt>
                <c:pt idx="13">
                  <c:v>3.2000000000000001E-2</c:v>
                </c:pt>
                <c:pt idx="14">
                  <c:v>0.129</c:v>
                </c:pt>
                <c:pt idx="15">
                  <c:v>0.151</c:v>
                </c:pt>
                <c:pt idx="16">
                  <c:v>3.2000000000000001E-2</c:v>
                </c:pt>
                <c:pt idx="17">
                  <c:v>0.215</c:v>
                </c:pt>
                <c:pt idx="18">
                  <c:v>0.129</c:v>
                </c:pt>
                <c:pt idx="19">
                  <c:v>3.2000000000000001E-2</c:v>
                </c:pt>
                <c:pt idx="20">
                  <c:v>3.2000000000000001E-2</c:v>
                </c:pt>
                <c:pt idx="21">
                  <c:v>1.1000000000000001E-2</c:v>
                </c:pt>
                <c:pt idx="22">
                  <c:v>4.2999999999999997E-2</c:v>
                </c:pt>
                <c:pt idx="23">
                  <c:v>3.2000000000000001E-2</c:v>
                </c:pt>
                <c:pt idx="24">
                  <c:v>3.2000000000000001E-2</c:v>
                </c:pt>
                <c:pt idx="25">
                  <c:v>1.1000000000000001E-2</c:v>
                </c:pt>
              </c:numCache>
            </c:numRef>
          </c:val>
          <c:extLst>
            <c:ext xmlns:c16="http://schemas.microsoft.com/office/drawing/2014/chart" uri="{C3380CC4-5D6E-409C-BE32-E72D297353CC}">
              <c16:uniqueId val="{00000004-36BB-4159-98AC-D38881978DC2}"/>
            </c:ext>
          </c:extLst>
        </c:ser>
        <c:dLbls>
          <c:dLblPos val="ctr"/>
          <c:showLegendKey val="0"/>
          <c:showVal val="1"/>
          <c:showCatName val="0"/>
          <c:showSerName val="0"/>
          <c:showPercent val="0"/>
          <c:showBubbleSize val="0"/>
        </c:dLbls>
        <c:gapWidth val="150"/>
        <c:overlap val="100"/>
        <c:axId val="1366543408"/>
        <c:axId val="1366541328"/>
      </c:barChart>
      <c:catAx>
        <c:axId val="13665434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i-FI"/>
          </a:p>
        </c:txPr>
        <c:crossAx val="1366541328"/>
        <c:crosses val="autoZero"/>
        <c:auto val="1"/>
        <c:lblAlgn val="ctr"/>
        <c:lblOffset val="100"/>
        <c:noMultiLvlLbl val="0"/>
      </c:catAx>
      <c:valAx>
        <c:axId val="1366541328"/>
        <c:scaling>
          <c:orientation val="minMax"/>
          <c:max val="1"/>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13665434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69960-D6AB-49A7-9AB9-EF5DF75E167E}" type="datetimeFigureOut">
              <a:rPr lang="fi-FI" smtClean="0"/>
              <a:t>25.5.2023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369B8-9C1D-4B7D-97E3-E73235482CF9}" type="slidenum">
              <a:rPr lang="fi-FI" smtClean="0"/>
              <a:t>‹#›</a:t>
            </a:fld>
            <a:endParaRPr lang="fi-FI"/>
          </a:p>
        </p:txBody>
      </p:sp>
    </p:spTree>
    <p:extLst>
      <p:ext uri="{BB962C8B-B14F-4D97-AF65-F5344CB8AC3E}">
        <p14:creationId xmlns:p14="http://schemas.microsoft.com/office/powerpoint/2010/main" val="13087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B697-A542-0440-9587-F27D2B01A4E3}"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5798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ääotsikko valkoine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tx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2" name="Tekstin paikkamerkki 2">
            <a:extLst>
              <a:ext uri="{FF2B5EF4-FFF2-40B4-BE49-F238E27FC236}">
                <a16:creationId xmlns:a16="http://schemas.microsoft.com/office/drawing/2014/main" id="{174D5643-7870-484F-9FDF-4396CD57C6BD}"/>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FBFD1C6E-5FB8-7342-9369-79AA5C02394D}"/>
              </a:ext>
            </a:extLst>
          </p:cNvPr>
          <p:cNvPicPr>
            <a:picLocks noChangeAspect="1"/>
          </p:cNvPicPr>
          <p:nvPr userDrawn="1"/>
        </p:nvPicPr>
        <p:blipFill>
          <a:blip r:embed="rId2"/>
          <a:stretch>
            <a:fillRect/>
          </a:stretch>
        </p:blipFill>
        <p:spPr>
          <a:xfrm>
            <a:off x="4587238" y="5444835"/>
            <a:ext cx="3017520" cy="614680"/>
          </a:xfrm>
          <a:prstGeom prst="rect">
            <a:avLst/>
          </a:prstGeom>
        </p:spPr>
      </p:pic>
    </p:spTree>
    <p:extLst>
      <p:ext uri="{BB962C8B-B14F-4D97-AF65-F5344CB8AC3E}">
        <p14:creationId xmlns:p14="http://schemas.microsoft.com/office/powerpoint/2010/main" val="13621036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 sisälto">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B8C0C715-2090-C146-8A59-41914E0DF3B1}"/>
              </a:ext>
            </a:extLst>
          </p:cNvPr>
          <p:cNvSpPr>
            <a:spLocks noGrp="1"/>
          </p:cNvSpPr>
          <p:nvPr>
            <p:ph sz="quarter" idx="11" hasCustomPrompt="1"/>
          </p:nvPr>
        </p:nvSpPr>
        <p:spPr>
          <a:xfrm>
            <a:off x="1150937" y="2036763"/>
            <a:ext cx="9847117" cy="4337050"/>
          </a:xfrm>
        </p:spPr>
        <p:txBody>
          <a:bodyPr/>
          <a:lstStyle>
            <a:lvl1pPr marL="12700" indent="0">
              <a:buNone/>
              <a:defRPr/>
            </a:lvl1pPr>
          </a:lstStyle>
          <a:p>
            <a:pPr lvl="0"/>
            <a:r>
              <a:rPr lang="en-GB"/>
              <a:t>Lisää teksti</a:t>
            </a:r>
            <a:endParaRPr lang="en-FI"/>
          </a:p>
        </p:txBody>
      </p:sp>
      <p:pic>
        <p:nvPicPr>
          <p:cNvPr id="6" name="Picture 5">
            <a:extLst>
              <a:ext uri="{FF2B5EF4-FFF2-40B4-BE49-F238E27FC236}">
                <a16:creationId xmlns:a16="http://schemas.microsoft.com/office/drawing/2014/main" id="{1E34243E-7ECB-FD41-8A33-F19D40AD79E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366294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 tyhj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pic>
        <p:nvPicPr>
          <p:cNvPr id="4" name="Picture 3">
            <a:extLst>
              <a:ext uri="{FF2B5EF4-FFF2-40B4-BE49-F238E27FC236}">
                <a16:creationId xmlns:a16="http://schemas.microsoft.com/office/drawing/2014/main" id="{DDBB9514-DDEA-2044-877A-36D5137DDB1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381376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 2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5585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6" name="Content Placeholder 9">
            <a:extLst>
              <a:ext uri="{FF2B5EF4-FFF2-40B4-BE49-F238E27FC236}">
                <a16:creationId xmlns:a16="http://schemas.microsoft.com/office/drawing/2014/main" id="{9C74462C-2242-684B-916F-AF0FA5A0973A}"/>
              </a:ext>
            </a:extLst>
          </p:cNvPr>
          <p:cNvSpPr>
            <a:spLocks noGrp="1"/>
          </p:cNvSpPr>
          <p:nvPr>
            <p:ph sz="quarter" idx="12" hasCustomPrompt="1"/>
          </p:nvPr>
        </p:nvSpPr>
        <p:spPr>
          <a:xfrm>
            <a:off x="1150937" y="2036763"/>
            <a:ext cx="5058157" cy="4337050"/>
          </a:xfrm>
        </p:spPr>
        <p:txBody>
          <a:bodyPr/>
          <a:lstStyle>
            <a:lvl1pPr marL="12700" indent="0">
              <a:buNone/>
              <a:defRPr/>
            </a:lvl1pPr>
          </a:lstStyle>
          <a:p>
            <a:pPr lvl="0"/>
            <a:r>
              <a:rPr lang="en-GB"/>
              <a:t>Lisää teksti</a:t>
            </a:r>
            <a:endParaRPr lang="en-FI"/>
          </a:p>
        </p:txBody>
      </p:sp>
      <p:sp>
        <p:nvSpPr>
          <p:cNvPr id="9" name="Content Placeholder 9">
            <a:extLst>
              <a:ext uri="{FF2B5EF4-FFF2-40B4-BE49-F238E27FC236}">
                <a16:creationId xmlns:a16="http://schemas.microsoft.com/office/drawing/2014/main" id="{0EF04DCE-8BD4-C94F-990B-F0F55FB02086}"/>
              </a:ext>
            </a:extLst>
          </p:cNvPr>
          <p:cNvSpPr>
            <a:spLocks noGrp="1"/>
          </p:cNvSpPr>
          <p:nvPr>
            <p:ph sz="quarter" idx="13" hasCustomPrompt="1"/>
          </p:nvPr>
        </p:nvSpPr>
        <p:spPr>
          <a:xfrm>
            <a:off x="6651191" y="2036763"/>
            <a:ext cx="5058157" cy="4337050"/>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EFDB8080-9D8F-4F40-BF63-913C696E47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3107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3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69709"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9" name="Content Placeholder 9">
            <a:extLst>
              <a:ext uri="{FF2B5EF4-FFF2-40B4-BE49-F238E27FC236}">
                <a16:creationId xmlns:a16="http://schemas.microsoft.com/office/drawing/2014/main" id="{E15F052C-5F1D-C440-8D91-E4EF55135B68}"/>
              </a:ext>
            </a:extLst>
          </p:cNvPr>
          <p:cNvSpPr>
            <a:spLocks noGrp="1"/>
          </p:cNvSpPr>
          <p:nvPr>
            <p:ph sz="quarter" idx="13" hasCustomPrompt="1"/>
          </p:nvPr>
        </p:nvSpPr>
        <p:spPr>
          <a:xfrm>
            <a:off x="1150937" y="2036762"/>
            <a:ext cx="3032575" cy="4364037"/>
          </a:xfrm>
        </p:spPr>
        <p:txBody>
          <a:bodyPr/>
          <a:lstStyle>
            <a:lvl1pPr marL="12700" indent="0">
              <a:buNone/>
              <a:defRPr/>
            </a:lvl1pPr>
          </a:lstStyle>
          <a:p>
            <a:pPr lvl="0"/>
            <a:r>
              <a:rPr lang="en-GB"/>
              <a:t>Lisää teksti</a:t>
            </a:r>
            <a:endParaRPr lang="en-FI"/>
          </a:p>
        </p:txBody>
      </p:sp>
      <p:sp>
        <p:nvSpPr>
          <p:cNvPr id="12" name="Content Placeholder 9">
            <a:extLst>
              <a:ext uri="{FF2B5EF4-FFF2-40B4-BE49-F238E27FC236}">
                <a16:creationId xmlns:a16="http://schemas.microsoft.com/office/drawing/2014/main" id="{7DF7621F-70B9-D04D-BD55-305104A2DB5E}"/>
              </a:ext>
            </a:extLst>
          </p:cNvPr>
          <p:cNvSpPr>
            <a:spLocks noGrp="1"/>
          </p:cNvSpPr>
          <p:nvPr>
            <p:ph sz="quarter" idx="14" hasCustomPrompt="1"/>
          </p:nvPr>
        </p:nvSpPr>
        <p:spPr>
          <a:xfrm>
            <a:off x="4579712" y="2036762"/>
            <a:ext cx="3032575" cy="4364037"/>
          </a:xfrm>
        </p:spPr>
        <p:txBody>
          <a:bodyPr/>
          <a:lstStyle>
            <a:lvl1pPr marL="12700" indent="0">
              <a:buNone/>
              <a:defRPr/>
            </a:lvl1pPr>
          </a:lstStyle>
          <a:p>
            <a:pPr lvl="0"/>
            <a:r>
              <a:rPr lang="en-GB"/>
              <a:t>Lisää teksti</a:t>
            </a:r>
            <a:endParaRPr lang="en-FI"/>
          </a:p>
        </p:txBody>
      </p:sp>
      <p:sp>
        <p:nvSpPr>
          <p:cNvPr id="13" name="Content Placeholder 9">
            <a:extLst>
              <a:ext uri="{FF2B5EF4-FFF2-40B4-BE49-F238E27FC236}">
                <a16:creationId xmlns:a16="http://schemas.microsoft.com/office/drawing/2014/main" id="{0497CB1D-471C-8943-B0BA-0CC44FD2249F}"/>
              </a:ext>
            </a:extLst>
          </p:cNvPr>
          <p:cNvSpPr>
            <a:spLocks noGrp="1"/>
          </p:cNvSpPr>
          <p:nvPr>
            <p:ph sz="quarter" idx="15" hasCustomPrompt="1"/>
          </p:nvPr>
        </p:nvSpPr>
        <p:spPr>
          <a:xfrm>
            <a:off x="8029494" y="2036762"/>
            <a:ext cx="3032575" cy="4364037"/>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BDDEFB3A-381A-0C4F-892C-810770178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9863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 sisältö vasen + kuva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C00832-0228-F347-9D62-CD00D7453B09}"/>
              </a:ext>
            </a:extLst>
          </p:cNvPr>
          <p:cNvSpPr>
            <a:spLocks noGrp="1"/>
          </p:cNvSpPr>
          <p:nvPr>
            <p:ph type="title" hasCustomPrompt="1"/>
          </p:nvPr>
        </p:nvSpPr>
        <p:spPr>
          <a:xfrm>
            <a:off x="980835" y="188182"/>
            <a:ext cx="4522818" cy="1568639"/>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8" name="Content Placeholder 9">
            <a:extLst>
              <a:ext uri="{FF2B5EF4-FFF2-40B4-BE49-F238E27FC236}">
                <a16:creationId xmlns:a16="http://schemas.microsoft.com/office/drawing/2014/main" id="{192ADB17-8E0A-CD47-98E5-22AA5B4117CE}"/>
              </a:ext>
            </a:extLst>
          </p:cNvPr>
          <p:cNvSpPr>
            <a:spLocks noGrp="1"/>
          </p:cNvSpPr>
          <p:nvPr>
            <p:ph sz="quarter" idx="11" hasCustomPrompt="1"/>
          </p:nvPr>
        </p:nvSpPr>
        <p:spPr>
          <a:xfrm>
            <a:off x="980836" y="2036763"/>
            <a:ext cx="4522818" cy="4337050"/>
          </a:xfrm>
        </p:spPr>
        <p:txBody>
          <a:bodyPr/>
          <a:lstStyle>
            <a:lvl1pPr marL="12700" indent="0">
              <a:buNone/>
              <a:defRPr/>
            </a:lvl1pPr>
          </a:lstStyle>
          <a:p>
            <a:pPr lvl="0"/>
            <a:r>
              <a:rPr lang="en-GB"/>
              <a:t>Lisää teksti</a:t>
            </a:r>
            <a:endParaRPr lang="en-FI"/>
          </a:p>
        </p:txBody>
      </p:sp>
      <p:sp>
        <p:nvSpPr>
          <p:cNvPr id="7" name="Kuvan paikkamerkki 4" descr="Valokuva.">
            <a:extLst>
              <a:ext uri="{FF2B5EF4-FFF2-40B4-BE49-F238E27FC236}">
                <a16:creationId xmlns:a16="http://schemas.microsoft.com/office/drawing/2014/main" id="{975B6F38-742C-7348-A8CA-EFC2F82AFA79}"/>
              </a:ext>
            </a:extLst>
          </p:cNvPr>
          <p:cNvSpPr>
            <a:spLocks noGrp="1"/>
          </p:cNvSpPr>
          <p:nvPr>
            <p:ph type="pic" sz="quarter" idx="12" hasCustomPrompt="1"/>
          </p:nvPr>
        </p:nvSpPr>
        <p:spPr>
          <a:xfrm>
            <a:off x="6120195" y="0"/>
            <a:ext cx="6077708"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6" name="Picture 5">
            <a:extLst>
              <a:ext uri="{FF2B5EF4-FFF2-40B4-BE49-F238E27FC236}">
                <a16:creationId xmlns:a16="http://schemas.microsoft.com/office/drawing/2014/main" id="{3B9E7D5A-E3BC-DB48-9DAB-22E8216CBD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20510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13" name="Kuvan paikkamerkki 4" descr="Valokuva.">
            <a:extLst>
              <a:ext uri="{FF2B5EF4-FFF2-40B4-BE49-F238E27FC236}">
                <a16:creationId xmlns:a16="http://schemas.microsoft.com/office/drawing/2014/main" id="{DC95698A-2DB8-3441-B96C-EC9223CF21CC}"/>
              </a:ext>
            </a:extLst>
          </p:cNvPr>
          <p:cNvSpPr>
            <a:spLocks noGrp="1"/>
          </p:cNvSpPr>
          <p:nvPr>
            <p:ph type="pic" sz="quarter" idx="13" hasCustomPrompt="1"/>
          </p:nvPr>
        </p:nvSpPr>
        <p:spPr>
          <a:xfrm>
            <a:off x="23381" y="0"/>
            <a:ext cx="12192000" cy="6878142"/>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2" name="Picture 11">
            <a:extLst>
              <a:ext uri="{FF2B5EF4-FFF2-40B4-BE49-F238E27FC236}">
                <a16:creationId xmlns:a16="http://schemas.microsoft.com/office/drawing/2014/main" id="{8C5EB8D1-F7F0-924A-B2E4-F3D11F6418C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86198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ti">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960560-9CAA-5B41-ABD1-18D402B5E167}"/>
              </a:ext>
            </a:extLst>
          </p:cNvPr>
          <p:cNvSpPr>
            <a:spLocks noGrp="1"/>
          </p:cNvSpPr>
          <p:nvPr>
            <p:ph type="title" hasCustomPrompt="1"/>
          </p:nvPr>
        </p:nvSpPr>
        <p:spPr>
          <a:xfrm>
            <a:off x="6240844" y="1093509"/>
            <a:ext cx="4754737" cy="1235623"/>
          </a:xfrm>
        </p:spPr>
        <p:txBody>
          <a:bodyPr anchor="b">
            <a:normAutofit/>
          </a:bodyPr>
          <a:lstStyle>
            <a:lvl1pPr algn="l">
              <a:defRPr sz="2600" b="0">
                <a:solidFill>
                  <a:schemeClr val="tx2"/>
                </a:solidFill>
              </a:defRPr>
            </a:lvl1pPr>
          </a:lstStyle>
          <a:p>
            <a:r>
              <a:rPr lang="en-GB"/>
              <a:t>Lisää otsikko</a:t>
            </a:r>
            <a:endParaRPr lang="en-US"/>
          </a:p>
        </p:txBody>
      </p:sp>
      <p:sp>
        <p:nvSpPr>
          <p:cNvPr id="8" name="Suorakulmio 7">
            <a:extLst>
              <a:ext uri="{FF2B5EF4-FFF2-40B4-BE49-F238E27FC236}">
                <a16:creationId xmlns:a16="http://schemas.microsoft.com/office/drawing/2014/main" id="{6C7CEF6D-45EC-FA43-B835-EA908118A0D3}"/>
              </a:ext>
              <a:ext uri="{C183D7F6-B498-43B3-948B-1728B52AA6E4}">
                <adec:decorative xmlns:adec="http://schemas.microsoft.com/office/drawing/2017/decorative" val="1"/>
              </a:ext>
            </a:extLst>
          </p:cNvPr>
          <p:cNvSpPr/>
          <p:nvPr userDrawn="1"/>
        </p:nvSpPr>
        <p:spPr>
          <a:xfrm rot="10800000">
            <a:off x="6240845" y="1368624"/>
            <a:ext cx="723275" cy="2554545"/>
          </a:xfrm>
          <a:prstGeom prst="rect">
            <a:avLst/>
          </a:prstGeom>
        </p:spPr>
        <p:txBody>
          <a:bodyPr wrap="square">
            <a:spAutoFit/>
          </a:bodyPr>
          <a:lstStyle/>
          <a:p>
            <a:r>
              <a:rPr lang="fi-FI" sz="16000">
                <a:solidFill>
                  <a:schemeClr val="accent3"/>
                </a:solidFill>
                <a:latin typeface="Arial" panose="020B0604020202020204" pitchFamily="34" charset="0"/>
                <a:ea typeface="Montserrat"/>
                <a:cs typeface="Arial" panose="020B0604020202020204" pitchFamily="34" charset="0"/>
                <a:sym typeface="Montserrat"/>
              </a:rPr>
              <a:t>“</a:t>
            </a:r>
            <a:endParaRPr lang="fi-FI" sz="16000">
              <a:solidFill>
                <a:schemeClr val="accent3"/>
              </a:solidFill>
              <a:latin typeface="Arial" panose="020B0604020202020204" pitchFamily="34" charset="0"/>
              <a:cs typeface="Arial" panose="020B0604020202020204" pitchFamily="34" charset="0"/>
            </a:endParaRPr>
          </a:p>
        </p:txBody>
      </p:sp>
      <p:sp>
        <p:nvSpPr>
          <p:cNvPr id="3" name="Tekstin paikkamerkki 2">
            <a:extLst>
              <a:ext uri="{FF2B5EF4-FFF2-40B4-BE49-F238E27FC236}">
                <a16:creationId xmlns:a16="http://schemas.microsoft.com/office/drawing/2014/main" id="{02C5E67A-2F32-DC44-8830-0766ED61B153}"/>
              </a:ext>
            </a:extLst>
          </p:cNvPr>
          <p:cNvSpPr>
            <a:spLocks noGrp="1"/>
          </p:cNvSpPr>
          <p:nvPr>
            <p:ph type="body" sz="quarter" idx="10" hasCustomPrompt="1"/>
          </p:nvPr>
        </p:nvSpPr>
        <p:spPr>
          <a:xfrm>
            <a:off x="7042781" y="2787088"/>
            <a:ext cx="3952800" cy="1965600"/>
          </a:xfrm>
        </p:spPr>
        <p:txBody>
          <a:bodyPr>
            <a:normAutofit/>
          </a:bodyPr>
          <a:lstStyle>
            <a:lvl1pPr marL="0" indent="0">
              <a:lnSpc>
                <a:spcPct val="150000"/>
              </a:lnSpc>
              <a:spcBef>
                <a:spcPts val="500"/>
              </a:spcBef>
              <a:spcAft>
                <a:spcPts val="500"/>
              </a:spcAft>
              <a:buNone/>
              <a:defRPr sz="2000" i="0">
                <a:solidFill>
                  <a:schemeClr val="tx2"/>
                </a:solidFill>
              </a:defRPr>
            </a:lvl1pPr>
          </a:lstStyle>
          <a:p>
            <a:pPr lvl="0"/>
            <a:r>
              <a:rPr lang="fi-FI" err="1"/>
              <a:t>Lisää sitaatti</a:t>
            </a:r>
            <a:endParaRPr lang="fi-FI"/>
          </a:p>
          <a:p>
            <a:pPr lvl="0"/>
            <a:endParaRPr lang="fi-FI"/>
          </a:p>
        </p:txBody>
      </p:sp>
      <p:sp>
        <p:nvSpPr>
          <p:cNvPr id="13" name="Suorakulmio 12">
            <a:extLst>
              <a:ext uri="{FF2B5EF4-FFF2-40B4-BE49-F238E27FC236}">
                <a16:creationId xmlns:a16="http://schemas.microsoft.com/office/drawing/2014/main" id="{8D76D3BE-E485-D54D-A87D-C7BB20E263A9}"/>
              </a:ext>
              <a:ext uri="{C183D7F6-B498-43B3-948B-1728B52AA6E4}">
                <adec:decorative xmlns:adec="http://schemas.microsoft.com/office/drawing/2017/decorative" val="1"/>
              </a:ext>
            </a:extLst>
          </p:cNvPr>
          <p:cNvSpPr/>
          <p:nvPr userDrawn="1"/>
        </p:nvSpPr>
        <p:spPr>
          <a:xfrm>
            <a:off x="9062242" y="4819886"/>
            <a:ext cx="1865796" cy="790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3"/>
              </a:solidFill>
            </a:endParaRPr>
          </a:p>
        </p:txBody>
      </p:sp>
      <p:sp>
        <p:nvSpPr>
          <p:cNvPr id="15" name="Tekstin paikkamerkki 2">
            <a:extLst>
              <a:ext uri="{FF2B5EF4-FFF2-40B4-BE49-F238E27FC236}">
                <a16:creationId xmlns:a16="http://schemas.microsoft.com/office/drawing/2014/main" id="{6B23F05B-9C9D-184A-937A-60F333703778}"/>
              </a:ext>
            </a:extLst>
          </p:cNvPr>
          <p:cNvSpPr>
            <a:spLocks noGrp="1"/>
          </p:cNvSpPr>
          <p:nvPr>
            <p:ph type="body" sz="quarter" idx="11" hasCustomPrompt="1"/>
          </p:nvPr>
        </p:nvSpPr>
        <p:spPr>
          <a:xfrm>
            <a:off x="7042781" y="4914581"/>
            <a:ext cx="3952800" cy="469045"/>
          </a:xfrm>
        </p:spPr>
        <p:txBody>
          <a:bodyPr>
            <a:noAutofit/>
          </a:bodyPr>
          <a:lstStyle>
            <a:lvl1pPr marL="0" indent="0" algn="r">
              <a:lnSpc>
                <a:spcPct val="150000"/>
              </a:lnSpc>
              <a:spcBef>
                <a:spcPts val="500"/>
              </a:spcBef>
              <a:spcAft>
                <a:spcPts val="500"/>
              </a:spcAft>
              <a:buNone/>
              <a:defRPr sz="1800" b="0" i="0">
                <a:solidFill>
                  <a:schemeClr val="tx2"/>
                </a:solidFill>
              </a:defRPr>
            </a:lvl1pPr>
          </a:lstStyle>
          <a:p>
            <a:pPr lvl="0"/>
            <a:r>
              <a:rPr lang="fi-FI"/>
              <a:t>Lähde</a:t>
            </a:r>
          </a:p>
        </p:txBody>
      </p:sp>
      <p:sp>
        <p:nvSpPr>
          <p:cNvPr id="9" name="Kuvan paikkamerkki 4" descr="Valokuva.">
            <a:extLst>
              <a:ext uri="{FF2B5EF4-FFF2-40B4-BE49-F238E27FC236}">
                <a16:creationId xmlns:a16="http://schemas.microsoft.com/office/drawing/2014/main" id="{32349257-CAC3-5949-B194-8A383D350861}"/>
              </a:ext>
            </a:extLst>
          </p:cNvPr>
          <p:cNvSpPr>
            <a:spLocks noGrp="1"/>
          </p:cNvSpPr>
          <p:nvPr>
            <p:ph type="pic" sz="quarter" idx="12" hasCustomPrompt="1"/>
          </p:nvPr>
        </p:nvSpPr>
        <p:spPr>
          <a:xfrm>
            <a:off x="0" y="0"/>
            <a:ext cx="5753100"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1" name="Picture 10">
            <a:extLst>
              <a:ext uri="{FF2B5EF4-FFF2-40B4-BE49-F238E27FC236}">
                <a16:creationId xmlns:a16="http://schemas.microsoft.com/office/drawing/2014/main" id="{FAA07F6D-BDF4-5541-B1C7-FDDBBA5843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325439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 Muodo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085BA6-E6D9-EA4A-B2AC-86FF3F3B02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06708" y="265058"/>
            <a:ext cx="1585292" cy="3197006"/>
          </a:xfrm>
          <a:prstGeom prst="rect">
            <a:avLst/>
          </a:prstGeom>
        </p:spPr>
      </p:pic>
      <p:pic>
        <p:nvPicPr>
          <p:cNvPr id="6" name="Picture 5" descr="Päijät-Hämeen hyvinvointialueen tunnus">
            <a:extLst>
              <a:ext uri="{FF2B5EF4-FFF2-40B4-BE49-F238E27FC236}">
                <a16:creationId xmlns:a16="http://schemas.microsoft.com/office/drawing/2014/main" id="{82B9B366-0B99-4A42-AFD7-58A3A7F9501D}"/>
              </a:ext>
            </a:extLst>
          </p:cNvPr>
          <p:cNvPicPr>
            <a:picLocks noChangeAspect="1"/>
          </p:cNvPicPr>
          <p:nvPr userDrawn="1"/>
        </p:nvPicPr>
        <p:blipFill>
          <a:blip r:embed="rId3"/>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210180781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tx2"/>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bg1"/>
                </a:solidFill>
              </a:defRPr>
            </a:lvl1pPr>
          </a:lstStyle>
          <a:p>
            <a:pPr lvl="0"/>
            <a:r>
              <a:rPr lang="en-GB" noProof="0"/>
              <a:t>Lisää teksti</a:t>
            </a:r>
          </a:p>
        </p:txBody>
      </p:sp>
      <p:pic>
        <p:nvPicPr>
          <p:cNvPr id="7" name="Picture 6" descr="Päijät-Hämeen hyvinvointialueen tunnus">
            <a:extLst>
              <a:ext uri="{FF2B5EF4-FFF2-40B4-BE49-F238E27FC236}">
                <a16:creationId xmlns:a16="http://schemas.microsoft.com/office/drawing/2014/main" id="{34AB6F1F-9CD8-3240-854E-143C783DA387}"/>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19697248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C48F3DED-E000-A34A-A896-EB4F8D9D5D85}"/>
              </a:ext>
            </a:extLst>
          </p:cNvPr>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tx2"/>
                </a:solidFill>
              </a:defRPr>
            </a:lvl1pPr>
          </a:lstStyle>
          <a:p>
            <a:pPr lvl="0"/>
            <a:r>
              <a:rPr lang="en-GB" noProof="0"/>
              <a:t>Lisää teksti</a:t>
            </a:r>
          </a:p>
        </p:txBody>
      </p:sp>
      <p:pic>
        <p:nvPicPr>
          <p:cNvPr id="4" name="Picture 3" descr="Päijät-Hämeen hyvinvointialueen tunnus">
            <a:extLst>
              <a:ext uri="{FF2B5EF4-FFF2-40B4-BE49-F238E27FC236}">
                <a16:creationId xmlns:a16="http://schemas.microsoft.com/office/drawing/2014/main" id="{E7224FBF-02F2-5E44-B397-8E2002D38ED6}"/>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42667764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ääotsikko sininen">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bg1"/>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3" name="Tekstin paikkamerkki 2">
            <a:extLst>
              <a:ext uri="{FF2B5EF4-FFF2-40B4-BE49-F238E27FC236}">
                <a16:creationId xmlns:a16="http://schemas.microsoft.com/office/drawing/2014/main" id="{94E53142-278F-714E-9CFF-6CC6ACE73D07}"/>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bg1"/>
                </a:solidFill>
              </a:defRPr>
            </a:lvl1pPr>
          </a:lstStyle>
          <a:p>
            <a:pPr lvl="0"/>
            <a:r>
              <a:rPr lang="fi-FI"/>
              <a:t>25.3.2022</a:t>
            </a:r>
          </a:p>
        </p:txBody>
      </p:sp>
      <p:pic>
        <p:nvPicPr>
          <p:cNvPr id="2" name="Picture 1" descr="Päijät-Hämeen hyvinvointialueen tunnus">
            <a:extLst>
              <a:ext uri="{FF2B5EF4-FFF2-40B4-BE49-F238E27FC236}">
                <a16:creationId xmlns:a16="http://schemas.microsoft.com/office/drawing/2014/main" id="{E4F02298-2CAB-234D-96B7-790CD6F14206}"/>
              </a:ext>
            </a:extLst>
          </p:cNvPr>
          <p:cNvPicPr>
            <a:picLocks noChangeAspect="1"/>
          </p:cNvPicPr>
          <p:nvPr userDrawn="1"/>
        </p:nvPicPr>
        <p:blipFill>
          <a:blip r:embed="rId2"/>
          <a:stretch>
            <a:fillRect/>
          </a:stretch>
        </p:blipFill>
        <p:spPr>
          <a:xfrm>
            <a:off x="4587240" y="5462624"/>
            <a:ext cx="3017520" cy="614680"/>
          </a:xfrm>
          <a:prstGeom prst="rect">
            <a:avLst/>
          </a:prstGeom>
        </p:spPr>
      </p:pic>
    </p:spTree>
    <p:extLst>
      <p:ext uri="{BB962C8B-B14F-4D97-AF65-F5344CB8AC3E}">
        <p14:creationId xmlns:p14="http://schemas.microsoft.com/office/powerpoint/2010/main" val="3914507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Yhteystiedot">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AD85627-9506-F544-A5FA-D8A81D41917B}"/>
              </a:ext>
            </a:extLst>
          </p:cNvPr>
          <p:cNvSpPr>
            <a:spLocks noGrp="1"/>
          </p:cNvSpPr>
          <p:nvPr>
            <p:ph type="title" hasCustomPrompt="1"/>
          </p:nvPr>
        </p:nvSpPr>
        <p:spPr>
          <a:xfrm>
            <a:off x="877507" y="3770208"/>
            <a:ext cx="4355974" cy="2577548"/>
          </a:xfrm>
        </p:spPr>
        <p:txBody>
          <a:bodyPr anchor="t">
            <a:normAutofit/>
          </a:bodyPr>
          <a:lstStyle>
            <a:lvl1pPr>
              <a:defRPr sz="3400" b="0">
                <a:solidFill>
                  <a:schemeClr val="tx2"/>
                </a:solidFill>
              </a:defRPr>
            </a:lvl1pPr>
          </a:lstStyle>
          <a:p>
            <a:r>
              <a:rPr lang="en-US"/>
              <a:t>Lisää otsikko</a:t>
            </a:r>
          </a:p>
        </p:txBody>
      </p:sp>
      <p:sp>
        <p:nvSpPr>
          <p:cNvPr id="8" name="Content Placeholder 9">
            <a:extLst>
              <a:ext uri="{FF2B5EF4-FFF2-40B4-BE49-F238E27FC236}">
                <a16:creationId xmlns:a16="http://schemas.microsoft.com/office/drawing/2014/main" id="{9DD0837F-6021-314F-B259-A697C45F4A48}"/>
              </a:ext>
            </a:extLst>
          </p:cNvPr>
          <p:cNvSpPr>
            <a:spLocks noGrp="1"/>
          </p:cNvSpPr>
          <p:nvPr>
            <p:ph sz="quarter" idx="11" hasCustomPrompt="1"/>
          </p:nvPr>
        </p:nvSpPr>
        <p:spPr>
          <a:xfrm>
            <a:off x="5685905" y="3761788"/>
            <a:ext cx="5104015" cy="2577549"/>
          </a:xfrm>
        </p:spPr>
        <p:txBody>
          <a:bodyPr/>
          <a:lstStyle>
            <a:lvl1pPr marL="12700" indent="0">
              <a:buNone/>
              <a:defRPr/>
            </a:lvl1pPr>
          </a:lstStyle>
          <a:p>
            <a:pPr lvl="0"/>
            <a:r>
              <a:rPr lang="en-GB"/>
              <a:t>Lisää teksti</a:t>
            </a:r>
            <a:endParaRPr lang="en-FI"/>
          </a:p>
        </p:txBody>
      </p:sp>
      <p:pic>
        <p:nvPicPr>
          <p:cNvPr id="11" name="Picture 10">
            <a:extLst>
              <a:ext uri="{FF2B5EF4-FFF2-40B4-BE49-F238E27FC236}">
                <a16:creationId xmlns:a16="http://schemas.microsoft.com/office/drawing/2014/main" id="{48ACCFF2-5C3F-5C48-B6FC-48D375FBB1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
        <p:nvSpPr>
          <p:cNvPr id="13" name="Kuvan paikkamerkki 4" descr="Valokuva.">
            <a:extLst>
              <a:ext uri="{FF2B5EF4-FFF2-40B4-BE49-F238E27FC236}">
                <a16:creationId xmlns:a16="http://schemas.microsoft.com/office/drawing/2014/main" id="{C64D3842-BE0B-584D-8DF8-B3BC56341741}"/>
              </a:ext>
            </a:extLst>
          </p:cNvPr>
          <p:cNvSpPr>
            <a:spLocks noGrp="1"/>
          </p:cNvSpPr>
          <p:nvPr>
            <p:ph type="pic" sz="quarter" idx="13" hasCustomPrompt="1"/>
          </p:nvPr>
        </p:nvSpPr>
        <p:spPr>
          <a:xfrm>
            <a:off x="0" y="0"/>
            <a:ext cx="12192000" cy="3272118"/>
          </a:xfrm>
        </p:spPr>
        <p:txBody>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4" name="Picture 13">
            <a:extLst>
              <a:ext uri="{FF2B5EF4-FFF2-40B4-BE49-F238E27FC236}">
                <a16:creationId xmlns:a16="http://schemas.microsoft.com/office/drawing/2014/main" id="{BE8588E0-C7C8-3044-B6AD-3C5E1CF13C4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4219465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opetussivu logot">
    <p:spTree>
      <p:nvGrpSpPr>
        <p:cNvPr id="1" name=""/>
        <p:cNvGrpSpPr/>
        <p:nvPr/>
      </p:nvGrpSpPr>
      <p:grpSpPr>
        <a:xfrm>
          <a:off x="0" y="0"/>
          <a:ext cx="0" cy="0"/>
          <a:chOff x="0" y="0"/>
          <a:chExt cx="0" cy="0"/>
        </a:xfrm>
      </p:grpSpPr>
      <p:pic>
        <p:nvPicPr>
          <p:cNvPr id="5" name="Picture 7" descr="Päijät-Soten logo">
            <a:extLst>
              <a:ext uri="{FF2B5EF4-FFF2-40B4-BE49-F238E27FC236}">
                <a16:creationId xmlns:a16="http://schemas.microsoft.com/office/drawing/2014/main" id="{FC9B1C4E-2F6F-714F-993E-364A452AA85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28159" y="284832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10" descr="Päijät-Hämeen pelastuslaitoksen logo">
            <a:extLst>
              <a:ext uri="{FF2B5EF4-FFF2-40B4-BE49-F238E27FC236}">
                <a16:creationId xmlns:a16="http://schemas.microsoft.com/office/drawing/2014/main" id="{BEFC43EC-6180-4C44-BFFE-EE8429999C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87370" y="4342638"/>
            <a:ext cx="3809642" cy="1240526"/>
          </a:xfrm>
          <a:prstGeom prst="rect">
            <a:avLst/>
          </a:prstGeom>
        </p:spPr>
      </p:pic>
      <p:pic>
        <p:nvPicPr>
          <p:cNvPr id="6" name="Picture 5" descr="Päijät-Hämeen hyvinvointialueen tunnus">
            <a:extLst>
              <a:ext uri="{FF2B5EF4-FFF2-40B4-BE49-F238E27FC236}">
                <a16:creationId xmlns:a16="http://schemas.microsoft.com/office/drawing/2014/main" id="{5D9CD72C-769E-CF49-9722-DE675312B642}"/>
              </a:ext>
            </a:extLst>
          </p:cNvPr>
          <p:cNvPicPr>
            <a:picLocks noChangeAspect="1"/>
          </p:cNvPicPr>
          <p:nvPr userDrawn="1"/>
        </p:nvPicPr>
        <p:blipFill>
          <a:blip r:embed="rId4"/>
          <a:stretch>
            <a:fillRect/>
          </a:stretch>
        </p:blipFill>
        <p:spPr>
          <a:xfrm>
            <a:off x="4548188" y="1849284"/>
            <a:ext cx="3017520" cy="614680"/>
          </a:xfrm>
          <a:prstGeom prst="rect">
            <a:avLst/>
          </a:prstGeom>
        </p:spPr>
      </p:pic>
    </p:spTree>
    <p:extLst>
      <p:ext uri="{BB962C8B-B14F-4D97-AF65-F5344CB8AC3E}">
        <p14:creationId xmlns:p14="http://schemas.microsoft.com/office/powerpoint/2010/main" val="34400178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AF0818-C468-1B44-73A1-8E687254A55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E7EAAA9-0359-46D4-5C7C-DC0DF8B35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FEC0F28-25F9-134D-F0B4-2E8DD75C78C2}"/>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B7548415-789B-FF00-93BD-99021DEBAE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530B21-E009-904A-3E41-976D0DDD10F6}"/>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85908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A1BE71-0C8C-0E07-11E8-12C3FD0C6E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7ACC29-034D-1EE5-5AB3-78E4ED1B844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B8DAB8-3FE9-DD33-40C4-ADE6DBE4DFF4}"/>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6E46945E-6F62-4B12-ED82-8B125A29E37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4BFEE-ABE3-6B3F-7DB3-C85D531425C3}"/>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3650536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43233A-48A5-EA3E-1880-8BA7F32C05D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6C50518-21D1-CE1A-EC0E-490052E74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34A876E-ACA3-0736-FBDC-1C58BD2C9574}"/>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3366B7A7-1C85-E437-E982-118F354BA0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A7AD54-5559-F042-3928-CAE55BD317E6}"/>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130256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D253B-5800-67A4-C182-2215DB1108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DED0E88-A117-F6F2-C99A-F78FB97C2CD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94CF0D8-78BB-B7FA-7A42-A609E37CFF5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D2FD64E-4929-DF1B-6694-C227BC2180B7}"/>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6" name="Alatunnisteen paikkamerkki 5">
            <a:extLst>
              <a:ext uri="{FF2B5EF4-FFF2-40B4-BE49-F238E27FC236}">
                <a16:creationId xmlns:a16="http://schemas.microsoft.com/office/drawing/2014/main" id="{424F315A-957E-2C9B-047F-5E63256ED26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98F486-89B3-8A22-7956-17FE3920C3DC}"/>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1379372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096FAE-355F-36FB-CDF4-DF223AF6EA7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78C30F5-A410-4666-5DDE-8CD5940BA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0E57FCC-209E-D324-E3CD-12142AC9DD2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4DA7E71-A3CA-9851-C57D-C94E92A87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8DEE3B2-0C6F-8B8D-2975-3C1AABF7B3A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2F20D2D-6179-B0E9-18AD-1D9D0F5C64C6}"/>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8" name="Alatunnisteen paikkamerkki 7">
            <a:extLst>
              <a:ext uri="{FF2B5EF4-FFF2-40B4-BE49-F238E27FC236}">
                <a16:creationId xmlns:a16="http://schemas.microsoft.com/office/drawing/2014/main" id="{D9EA7656-036A-B37C-80F2-BC4223D6B05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6DDED6-B9AF-67BC-675B-FB2D5FBC3DB3}"/>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416017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BACD21-8CF6-3E31-D1B6-75538F75951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8E01DA7-004E-1B2E-16B1-F3DAEAF5C482}"/>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4" name="Alatunnisteen paikkamerkki 3">
            <a:extLst>
              <a:ext uri="{FF2B5EF4-FFF2-40B4-BE49-F238E27FC236}">
                <a16:creationId xmlns:a16="http://schemas.microsoft.com/office/drawing/2014/main" id="{81FC4A6E-BBD9-890B-1B03-789AEA3312D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E7F262B-B426-8FB8-B9C1-EE9382E5CE1E}"/>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2844845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0692F68-3317-7192-0C1F-1DA410E98EEB}"/>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3" name="Alatunnisteen paikkamerkki 2">
            <a:extLst>
              <a:ext uri="{FF2B5EF4-FFF2-40B4-BE49-F238E27FC236}">
                <a16:creationId xmlns:a16="http://schemas.microsoft.com/office/drawing/2014/main" id="{32BA808B-7BEF-07F6-5524-7CA037451CD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759E60B-6860-CA8B-2EFE-68B67D7B5321}"/>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1522991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B8AFAB-C07F-CE50-6DC9-8F92187D9F6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39FC99E-F83D-5C0F-06D6-94C308874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F8C15FF-7167-45BB-ED0D-7E40141B4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E3D48FA-A749-6812-E5E0-0E543FA35C13}"/>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6" name="Alatunnisteen paikkamerkki 5">
            <a:extLst>
              <a:ext uri="{FF2B5EF4-FFF2-40B4-BE49-F238E27FC236}">
                <a16:creationId xmlns:a16="http://schemas.microsoft.com/office/drawing/2014/main" id="{48B143ED-3570-EC05-83CA-32012A7B53E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7807ACC-09D7-7AC4-6D77-E5781DF742EE}"/>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193433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ääotsikko vasen + muodot">
    <p:bg>
      <p:bgPr>
        <a:solidFill>
          <a:schemeClr val="bg1"/>
        </a:solidFill>
        <a:effectLst/>
      </p:bgPr>
    </p:bg>
    <p:spTree>
      <p:nvGrpSpPr>
        <p:cNvPr id="1" name=""/>
        <p:cNvGrpSpPr/>
        <p:nvPr/>
      </p:nvGrpSpPr>
      <p:grpSpPr>
        <a:xfrm>
          <a:off x="0" y="0"/>
          <a:ext cx="0" cy="0"/>
          <a:chOff x="0" y="0"/>
          <a:chExt cx="0" cy="0"/>
        </a:xfrm>
      </p:grpSpPr>
      <p:sp>
        <p:nvSpPr>
          <p:cNvPr id="47" name="Otsikko">
            <a:extLst>
              <a:ext uri="{FF2B5EF4-FFF2-40B4-BE49-F238E27FC236}">
                <a16:creationId xmlns:a16="http://schemas.microsoft.com/office/drawing/2014/main" id="{764B5F8D-06FE-BD41-A85F-BD51556179A2}"/>
              </a:ext>
            </a:extLst>
          </p:cNvPr>
          <p:cNvSpPr>
            <a:spLocks noGrp="1"/>
          </p:cNvSpPr>
          <p:nvPr>
            <p:ph type="title" hasCustomPrompt="1"/>
          </p:nvPr>
        </p:nvSpPr>
        <p:spPr>
          <a:xfrm>
            <a:off x="1069696" y="848034"/>
            <a:ext cx="5691321" cy="2577549"/>
          </a:xfrm>
        </p:spPr>
        <p:txBody>
          <a:bodyPr anchor="b">
            <a:normAutofit/>
          </a:bodyPr>
          <a:lstStyle>
            <a:lvl1pPr>
              <a:lnSpc>
                <a:spcPct val="100000"/>
              </a:lnSpc>
              <a:defRPr sz="4400" b="0">
                <a:solidFill>
                  <a:schemeClr val="tx2"/>
                </a:solidFill>
              </a:defRPr>
            </a:lvl1pPr>
          </a:lstStyle>
          <a:p>
            <a:r>
              <a:rPr lang="en-US"/>
              <a:t>Lisää otsikko</a:t>
            </a:r>
          </a:p>
        </p:txBody>
      </p:sp>
      <p:sp>
        <p:nvSpPr>
          <p:cNvPr id="11" name="Suorakulmio 10">
            <a:extLst>
              <a:ext uri="{FF2B5EF4-FFF2-40B4-BE49-F238E27FC236}">
                <a16:creationId xmlns:a16="http://schemas.microsoft.com/office/drawing/2014/main" id="{D0A8BE68-D405-564E-9713-488850FEDCDF}"/>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5" name="Alaotsikko 2">
            <a:extLst>
              <a:ext uri="{FF2B5EF4-FFF2-40B4-BE49-F238E27FC236}">
                <a16:creationId xmlns:a16="http://schemas.microsoft.com/office/drawing/2014/main" id="{C41ED881-0300-4544-98BF-7DD4E00A6A47}"/>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B4CE6077-2BE3-634E-BCBD-0798905D0B17}"/>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3EDBD58A-95C4-CD4E-B4CB-9F3B7D3D3640}"/>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421861198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951-55BD-74D4-BD05-E853D176ED1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13A24DC-41D6-F080-EED4-3F83BE9E0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651B4AC-B088-7284-B676-E3F535D6C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4077451-CEC2-0372-0CB4-5515872FACA0}"/>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6" name="Alatunnisteen paikkamerkki 5">
            <a:extLst>
              <a:ext uri="{FF2B5EF4-FFF2-40B4-BE49-F238E27FC236}">
                <a16:creationId xmlns:a16="http://schemas.microsoft.com/office/drawing/2014/main" id="{3EE418A3-813B-E1D3-F805-46DAB392B27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B9BDAFE-F6D1-FD24-65B5-14D56E22425A}"/>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423910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C14E2B-6B42-530E-3265-F25CC01C4F7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FF9F569-4401-849E-4B9B-E73109513E8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17F4B8C-DEA9-6CD0-A33B-585F535672DE}"/>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4BB8EDC7-2FE5-C591-84F3-741DE73482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06695BB-25BA-64B4-678F-6A7DF8486925}"/>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4086314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4DE1D7B-A5C7-E03A-8D4B-E64D70E15D5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CA46A20-09BE-F61F-5235-03B0A52E869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4EC7D1-CF65-7007-B223-EEB45E2522F9}"/>
              </a:ext>
            </a:extLst>
          </p:cNvPr>
          <p:cNvSpPr>
            <a:spLocks noGrp="1"/>
          </p:cNvSpPr>
          <p:nvPr>
            <p:ph type="dt" sz="half" idx="10"/>
          </p:nvPr>
        </p:nvSpPr>
        <p:spPr/>
        <p:txBody>
          <a:body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7D06E4E2-0F71-A0F9-579E-B517ECA745F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2F44F3-5F75-A6BC-9AA5-22E4412939E2}"/>
              </a:ext>
            </a:extLst>
          </p:cNvPr>
          <p:cNvSpPr>
            <a:spLocks noGrp="1"/>
          </p:cNvSpPr>
          <p:nvPr>
            <p:ph type="sldNum" sz="quarter" idx="12"/>
          </p:nvPr>
        </p:nvSpPr>
        <p:spPr/>
        <p:txBody>
          <a:bodyPr/>
          <a:lstStyle/>
          <a:p>
            <a:fld id="{96BEB125-172B-44FC-8442-21DB0C876A82}" type="slidenum">
              <a:rPr lang="fi-FI" smtClean="0"/>
              <a:t>‹#›</a:t>
            </a:fld>
            <a:endParaRPr lang="fi-FI"/>
          </a:p>
        </p:txBody>
      </p:sp>
    </p:spTree>
    <p:extLst>
      <p:ext uri="{BB962C8B-B14F-4D97-AF65-F5344CB8AC3E}">
        <p14:creationId xmlns:p14="http://schemas.microsoft.com/office/powerpoint/2010/main" val="51649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ääotsikko valkoine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tx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2" name="Tekstin paikkamerkki 2">
            <a:extLst>
              <a:ext uri="{FF2B5EF4-FFF2-40B4-BE49-F238E27FC236}">
                <a16:creationId xmlns:a16="http://schemas.microsoft.com/office/drawing/2014/main" id="{174D5643-7870-484F-9FDF-4396CD57C6BD}"/>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FBFD1C6E-5FB8-7342-9369-79AA5C02394D}"/>
              </a:ext>
            </a:extLst>
          </p:cNvPr>
          <p:cNvPicPr>
            <a:picLocks noChangeAspect="1"/>
          </p:cNvPicPr>
          <p:nvPr userDrawn="1"/>
        </p:nvPicPr>
        <p:blipFill>
          <a:blip r:embed="rId2"/>
          <a:stretch>
            <a:fillRect/>
          </a:stretch>
        </p:blipFill>
        <p:spPr>
          <a:xfrm>
            <a:off x="4587238" y="5444835"/>
            <a:ext cx="3017520" cy="614680"/>
          </a:xfrm>
          <a:prstGeom prst="rect">
            <a:avLst/>
          </a:prstGeom>
        </p:spPr>
      </p:pic>
    </p:spTree>
    <p:extLst>
      <p:ext uri="{BB962C8B-B14F-4D97-AF65-F5344CB8AC3E}">
        <p14:creationId xmlns:p14="http://schemas.microsoft.com/office/powerpoint/2010/main" val="80357972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ääotsikko sininen">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bg1"/>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3" name="Tekstin paikkamerkki 2">
            <a:extLst>
              <a:ext uri="{FF2B5EF4-FFF2-40B4-BE49-F238E27FC236}">
                <a16:creationId xmlns:a16="http://schemas.microsoft.com/office/drawing/2014/main" id="{94E53142-278F-714E-9CFF-6CC6ACE73D07}"/>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bg1"/>
                </a:solidFill>
              </a:defRPr>
            </a:lvl1pPr>
          </a:lstStyle>
          <a:p>
            <a:pPr lvl="0"/>
            <a:r>
              <a:rPr lang="fi-FI"/>
              <a:t>25.3.2022</a:t>
            </a:r>
          </a:p>
        </p:txBody>
      </p:sp>
      <p:pic>
        <p:nvPicPr>
          <p:cNvPr id="2" name="Picture 1" descr="Päijät-Hämeen hyvinvointialueen tunnus">
            <a:extLst>
              <a:ext uri="{FF2B5EF4-FFF2-40B4-BE49-F238E27FC236}">
                <a16:creationId xmlns:a16="http://schemas.microsoft.com/office/drawing/2014/main" id="{E4F02298-2CAB-234D-96B7-790CD6F14206}"/>
              </a:ext>
            </a:extLst>
          </p:cNvPr>
          <p:cNvPicPr>
            <a:picLocks noChangeAspect="1"/>
          </p:cNvPicPr>
          <p:nvPr userDrawn="1"/>
        </p:nvPicPr>
        <p:blipFill>
          <a:blip r:embed="rId2"/>
          <a:stretch>
            <a:fillRect/>
          </a:stretch>
        </p:blipFill>
        <p:spPr>
          <a:xfrm>
            <a:off x="4587240" y="5462624"/>
            <a:ext cx="3017520" cy="614680"/>
          </a:xfrm>
          <a:prstGeom prst="rect">
            <a:avLst/>
          </a:prstGeom>
        </p:spPr>
      </p:pic>
    </p:spTree>
    <p:extLst>
      <p:ext uri="{BB962C8B-B14F-4D97-AF65-F5344CB8AC3E}">
        <p14:creationId xmlns:p14="http://schemas.microsoft.com/office/powerpoint/2010/main" val="2967384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ääotsikko vasen + muodot">
    <p:bg>
      <p:bgPr>
        <a:solidFill>
          <a:schemeClr val="bg1"/>
        </a:solidFill>
        <a:effectLst/>
      </p:bgPr>
    </p:bg>
    <p:spTree>
      <p:nvGrpSpPr>
        <p:cNvPr id="1" name=""/>
        <p:cNvGrpSpPr/>
        <p:nvPr/>
      </p:nvGrpSpPr>
      <p:grpSpPr>
        <a:xfrm>
          <a:off x="0" y="0"/>
          <a:ext cx="0" cy="0"/>
          <a:chOff x="0" y="0"/>
          <a:chExt cx="0" cy="0"/>
        </a:xfrm>
      </p:grpSpPr>
      <p:sp>
        <p:nvSpPr>
          <p:cNvPr id="47" name="Otsikko">
            <a:extLst>
              <a:ext uri="{FF2B5EF4-FFF2-40B4-BE49-F238E27FC236}">
                <a16:creationId xmlns:a16="http://schemas.microsoft.com/office/drawing/2014/main" id="{764B5F8D-06FE-BD41-A85F-BD51556179A2}"/>
              </a:ext>
            </a:extLst>
          </p:cNvPr>
          <p:cNvSpPr>
            <a:spLocks noGrp="1"/>
          </p:cNvSpPr>
          <p:nvPr>
            <p:ph type="title" hasCustomPrompt="1"/>
          </p:nvPr>
        </p:nvSpPr>
        <p:spPr>
          <a:xfrm>
            <a:off x="1069696" y="848034"/>
            <a:ext cx="5691321" cy="2577549"/>
          </a:xfrm>
        </p:spPr>
        <p:txBody>
          <a:bodyPr anchor="b">
            <a:normAutofit/>
          </a:bodyPr>
          <a:lstStyle>
            <a:lvl1pPr>
              <a:lnSpc>
                <a:spcPct val="100000"/>
              </a:lnSpc>
              <a:defRPr sz="4400" b="0">
                <a:solidFill>
                  <a:schemeClr val="tx2"/>
                </a:solidFill>
              </a:defRPr>
            </a:lvl1pPr>
          </a:lstStyle>
          <a:p>
            <a:r>
              <a:rPr lang="en-US"/>
              <a:t>Lisää otsikko</a:t>
            </a:r>
          </a:p>
        </p:txBody>
      </p:sp>
      <p:sp>
        <p:nvSpPr>
          <p:cNvPr id="11" name="Suorakulmio 10">
            <a:extLst>
              <a:ext uri="{FF2B5EF4-FFF2-40B4-BE49-F238E27FC236}">
                <a16:creationId xmlns:a16="http://schemas.microsoft.com/office/drawing/2014/main" id="{D0A8BE68-D405-564E-9713-488850FEDCDF}"/>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5" name="Alaotsikko 2">
            <a:extLst>
              <a:ext uri="{FF2B5EF4-FFF2-40B4-BE49-F238E27FC236}">
                <a16:creationId xmlns:a16="http://schemas.microsoft.com/office/drawing/2014/main" id="{C41ED881-0300-4544-98BF-7DD4E00A6A47}"/>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B4CE6077-2BE3-634E-BCBD-0798905D0B17}"/>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3EDBD58A-95C4-CD4E-B4CB-9F3B7D3D3640}"/>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272306665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ääotsikko + kuv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5" name="Kuvan paikkamerkki 4" descr="Valokuva.">
            <a:extLst>
              <a:ext uri="{FF2B5EF4-FFF2-40B4-BE49-F238E27FC236}">
                <a16:creationId xmlns:a16="http://schemas.microsoft.com/office/drawing/2014/main" id="{EDED0153-D7D7-DD43-9D95-D3961709738B}"/>
              </a:ext>
            </a:extLst>
          </p:cNvPr>
          <p:cNvSpPr>
            <a:spLocks noGrp="1"/>
          </p:cNvSpPr>
          <p:nvPr>
            <p:ph type="pic" sz="quarter" idx="12" hasCustomPrompt="1"/>
          </p:nvPr>
        </p:nvSpPr>
        <p:spPr>
          <a:xfrm>
            <a:off x="6120195" y="0"/>
            <a:ext cx="6077708" cy="6858000"/>
          </a:xfrm>
        </p:spPr>
        <p:txBody>
          <a:bodyPr/>
          <a:lstStyle>
            <a:lvl1pPr marL="0" indent="0" algn="ctr">
              <a:buFont typeface="Arial" panose="020B0604020202020204" pitchFamily="34" charse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CA9073D-8CE5-FC43-943C-0A8F18BB1BAF}"/>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3983223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ääotsikko + kuva muodoss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11" name="Picture Placeholder 10" descr="Valokuva.">
            <a:extLst>
              <a:ext uri="{FF2B5EF4-FFF2-40B4-BE49-F238E27FC236}">
                <a16:creationId xmlns:a16="http://schemas.microsoft.com/office/drawing/2014/main" id="{E8ADBAD2-6258-AC49-ACB6-978279CF7FEB}"/>
              </a:ext>
            </a:extLst>
          </p:cNvPr>
          <p:cNvSpPr>
            <a:spLocks noGrp="1"/>
          </p:cNvSpPr>
          <p:nvPr>
            <p:ph type="pic" sz="quarter" idx="12" hasCustomPrompt="1"/>
          </p:nvPr>
        </p:nvSpPr>
        <p:spPr>
          <a:xfrm>
            <a:off x="6267931" y="724573"/>
            <a:ext cx="5408853" cy="5408853"/>
          </a:xfrm>
          <a:prstGeom prst="ellipse">
            <a:avLst/>
          </a:prstGeom>
          <a:solidFill>
            <a:schemeClr val="bg1">
              <a:alpha val="50000"/>
            </a:schemeClr>
          </a:solidFill>
        </p:spPr>
        <p:txBody>
          <a:bodyPr wrap="square">
            <a:noAutofit/>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F1D1C89-3810-4649-BA11-8FFCD72FD335}"/>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2835839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 + kuva">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6800199" y="1097443"/>
            <a:ext cx="4638426" cy="2029692"/>
          </a:xfrm>
        </p:spPr>
        <p:txBody>
          <a:bodyPr anchor="b" anchorCtr="0">
            <a:normAutofit/>
          </a:bodyPr>
          <a:lstStyle>
            <a:lvl1pP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3400383"/>
            <a:ext cx="4638425" cy="2360174"/>
          </a:xfrm>
        </p:spPr>
        <p:txBody>
          <a:bodyPr anchor="t">
            <a:no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sp>
        <p:nvSpPr>
          <p:cNvPr id="10" name="Kuvan paikkamerkki 4" descr="Valokuva.">
            <a:extLst>
              <a:ext uri="{FF2B5EF4-FFF2-40B4-BE49-F238E27FC236}">
                <a16:creationId xmlns:a16="http://schemas.microsoft.com/office/drawing/2014/main" id="{87CC5852-410B-534D-A9D8-1C8FFFB6CC44}"/>
              </a:ext>
            </a:extLst>
          </p:cNvPr>
          <p:cNvSpPr>
            <a:spLocks noGrp="1"/>
          </p:cNvSpPr>
          <p:nvPr>
            <p:ph type="pic" sz="quarter" idx="12" hasCustomPrompt="1"/>
          </p:nvPr>
        </p:nvSpPr>
        <p:spPr>
          <a:xfrm>
            <a:off x="18292" y="0"/>
            <a:ext cx="6077708" cy="6858000"/>
          </a:xfrm>
        </p:spPr>
        <p:txBody>
          <a:bodyPr/>
          <a:lstStyle>
            <a:lvl1pPr marL="0" indent="0">
              <a:buNone/>
              <a:defRPr>
                <a:solidFill>
                  <a:schemeClr val="bg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2" name="Picture 1">
            <a:extLst>
              <a:ext uri="{FF2B5EF4-FFF2-40B4-BE49-F238E27FC236}">
                <a16:creationId xmlns:a16="http://schemas.microsoft.com/office/drawing/2014/main" id="{059733A8-5147-DF4D-AA6E-1E5ACCC38C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95333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 + kupla">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2C96AF4-3012-6741-B22E-88BC9F067E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011" y="922271"/>
            <a:ext cx="5035470" cy="5035470"/>
          </a:xfrm>
          <a:prstGeom prst="rect">
            <a:avLst/>
          </a:prstGeom>
        </p:spPr>
      </p:pic>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1759785" y="1685519"/>
            <a:ext cx="3853921" cy="3486961"/>
          </a:xfrm>
        </p:spPr>
        <p:txBody>
          <a:bodyPr anchor="ctr" anchorCtr="0">
            <a:normAutofit/>
          </a:bodyPr>
          <a:lstStyle>
            <a:lvl1pPr algn="ct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1685518"/>
            <a:ext cx="3814382" cy="3486961"/>
          </a:xfrm>
        </p:spPr>
        <p:txBody>
          <a:bodyPr anchor="ctr" anchorCtr="0">
            <a:norm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pic>
        <p:nvPicPr>
          <p:cNvPr id="7" name="Picture 6">
            <a:extLst>
              <a:ext uri="{FF2B5EF4-FFF2-40B4-BE49-F238E27FC236}">
                <a16:creationId xmlns:a16="http://schemas.microsoft.com/office/drawing/2014/main" id="{0989115C-F9DB-B840-8F83-F52B21729BA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369894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ääotsikko + kuv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5" name="Kuvan paikkamerkki 4" descr="Valokuva.">
            <a:extLst>
              <a:ext uri="{FF2B5EF4-FFF2-40B4-BE49-F238E27FC236}">
                <a16:creationId xmlns:a16="http://schemas.microsoft.com/office/drawing/2014/main" id="{EDED0153-D7D7-DD43-9D95-D3961709738B}"/>
              </a:ext>
            </a:extLst>
          </p:cNvPr>
          <p:cNvSpPr>
            <a:spLocks noGrp="1"/>
          </p:cNvSpPr>
          <p:nvPr>
            <p:ph type="pic" sz="quarter" idx="12" hasCustomPrompt="1"/>
          </p:nvPr>
        </p:nvSpPr>
        <p:spPr>
          <a:xfrm>
            <a:off x="6120195" y="0"/>
            <a:ext cx="6077708" cy="6858000"/>
          </a:xfrm>
        </p:spPr>
        <p:txBody>
          <a:bodyPr/>
          <a:lstStyle>
            <a:lvl1pPr marL="0" indent="0" algn="ctr">
              <a:buFont typeface="Arial" panose="020B0604020202020204" pitchFamily="34" charse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CA9073D-8CE5-FC43-943C-0A8F18BB1BAF}"/>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3401059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Ydinviesti">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D495AA-64FA-434D-B4E4-7E324AF786D0}"/>
              </a:ext>
            </a:extLst>
          </p:cNvPr>
          <p:cNvSpPr>
            <a:spLocks noGrp="1"/>
          </p:cNvSpPr>
          <p:nvPr>
            <p:ph type="title" hasCustomPrompt="1"/>
          </p:nvPr>
        </p:nvSpPr>
        <p:spPr>
          <a:xfrm>
            <a:off x="2161647" y="1516283"/>
            <a:ext cx="7868706" cy="2599310"/>
          </a:xfrm>
        </p:spPr>
        <p:txBody>
          <a:bodyPr anchor="b">
            <a:normAutofit/>
          </a:bodyPr>
          <a:lstStyle>
            <a:lvl1pPr algn="ctr">
              <a:lnSpc>
                <a:spcPct val="110000"/>
              </a:lnSpc>
              <a:defRPr sz="3400" b="0">
                <a:solidFill>
                  <a:schemeClr val="bg2"/>
                </a:solidFill>
              </a:defRPr>
            </a:lvl1pPr>
          </a:lstStyle>
          <a:p>
            <a:r>
              <a:rPr lang="en-US"/>
              <a:t>Lisää teksti</a:t>
            </a:r>
          </a:p>
        </p:txBody>
      </p:sp>
      <p:sp>
        <p:nvSpPr>
          <p:cNvPr id="4" name="Suorakulmio 14">
            <a:extLst>
              <a:ext uri="{FF2B5EF4-FFF2-40B4-BE49-F238E27FC236}">
                <a16:creationId xmlns:a16="http://schemas.microsoft.com/office/drawing/2014/main" id="{D47384E8-7510-C747-AB2F-7AA01FA7ABC3}"/>
              </a:ext>
              <a:ext uri="{C183D7F6-B498-43B3-948B-1728B52AA6E4}">
                <adec:decorative xmlns:adec="http://schemas.microsoft.com/office/drawing/2017/decorative" val="1"/>
              </a:ext>
            </a:extLst>
          </p:cNvPr>
          <p:cNvSpPr/>
          <p:nvPr userDrawn="1"/>
        </p:nvSpPr>
        <p:spPr>
          <a:xfrm>
            <a:off x="5163101" y="4341421"/>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pic>
        <p:nvPicPr>
          <p:cNvPr id="5" name="Picture 4">
            <a:extLst>
              <a:ext uri="{FF2B5EF4-FFF2-40B4-BE49-F238E27FC236}">
                <a16:creationId xmlns:a16="http://schemas.microsoft.com/office/drawing/2014/main" id="{FBABC8ED-47B8-4F45-9AA6-7EED29648F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675442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 sisälto + muodo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883544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ED6A4F31-1683-BD41-A890-DBAA34F549F8}"/>
              </a:ext>
            </a:extLst>
          </p:cNvPr>
          <p:cNvSpPr>
            <a:spLocks noGrp="1"/>
          </p:cNvSpPr>
          <p:nvPr>
            <p:ph sz="quarter" idx="11" hasCustomPrompt="1"/>
          </p:nvPr>
        </p:nvSpPr>
        <p:spPr>
          <a:xfrm>
            <a:off x="1150937" y="2036763"/>
            <a:ext cx="8835745" cy="4337050"/>
          </a:xfrm>
        </p:spPr>
        <p:txBody>
          <a:bodyPr/>
          <a:lstStyle>
            <a:lvl1pPr marL="12700" indent="0">
              <a:buNone/>
              <a:defRPr/>
            </a:lvl1pPr>
          </a:lstStyle>
          <a:p>
            <a:pPr lvl="0"/>
            <a:r>
              <a:rPr lang="en-GB"/>
              <a:t>Lisää teksti</a:t>
            </a:r>
            <a:endParaRPr lang="en-FI"/>
          </a:p>
        </p:txBody>
      </p:sp>
      <p:pic>
        <p:nvPicPr>
          <p:cNvPr id="12" name="Picture 11">
            <a:extLst>
              <a:ext uri="{FF2B5EF4-FFF2-40B4-BE49-F238E27FC236}">
                <a16:creationId xmlns:a16="http://schemas.microsoft.com/office/drawing/2014/main" id="{E615DAA8-1AC6-0A49-B2B3-217391A7A22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pic>
        <p:nvPicPr>
          <p:cNvPr id="14" name="Picture 13">
            <a:extLst>
              <a:ext uri="{FF2B5EF4-FFF2-40B4-BE49-F238E27FC236}">
                <a16:creationId xmlns:a16="http://schemas.microsoft.com/office/drawing/2014/main" id="{8815325D-9F05-764A-AAED-6192E045CE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3877637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 sisälto">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B8C0C715-2090-C146-8A59-41914E0DF3B1}"/>
              </a:ext>
            </a:extLst>
          </p:cNvPr>
          <p:cNvSpPr>
            <a:spLocks noGrp="1"/>
          </p:cNvSpPr>
          <p:nvPr>
            <p:ph sz="quarter" idx="11" hasCustomPrompt="1"/>
          </p:nvPr>
        </p:nvSpPr>
        <p:spPr>
          <a:xfrm>
            <a:off x="1150937" y="2036763"/>
            <a:ext cx="9847117" cy="4337050"/>
          </a:xfrm>
        </p:spPr>
        <p:txBody>
          <a:bodyPr/>
          <a:lstStyle>
            <a:lvl1pPr marL="12700" indent="0">
              <a:buNone/>
              <a:defRPr/>
            </a:lvl1pPr>
          </a:lstStyle>
          <a:p>
            <a:pPr lvl="0"/>
            <a:r>
              <a:rPr lang="en-GB"/>
              <a:t>Lisää teksti</a:t>
            </a:r>
            <a:endParaRPr lang="en-FI"/>
          </a:p>
        </p:txBody>
      </p:sp>
      <p:pic>
        <p:nvPicPr>
          <p:cNvPr id="6" name="Picture 5">
            <a:extLst>
              <a:ext uri="{FF2B5EF4-FFF2-40B4-BE49-F238E27FC236}">
                <a16:creationId xmlns:a16="http://schemas.microsoft.com/office/drawing/2014/main" id="{1E34243E-7ECB-FD41-8A33-F19D40AD79E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140059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 tyhj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pic>
        <p:nvPicPr>
          <p:cNvPr id="4" name="Picture 3">
            <a:extLst>
              <a:ext uri="{FF2B5EF4-FFF2-40B4-BE49-F238E27FC236}">
                <a16:creationId xmlns:a16="http://schemas.microsoft.com/office/drawing/2014/main" id="{DDBB9514-DDEA-2044-877A-36D5137DDB1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372945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 2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5585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6" name="Content Placeholder 9">
            <a:extLst>
              <a:ext uri="{FF2B5EF4-FFF2-40B4-BE49-F238E27FC236}">
                <a16:creationId xmlns:a16="http://schemas.microsoft.com/office/drawing/2014/main" id="{9C74462C-2242-684B-916F-AF0FA5A0973A}"/>
              </a:ext>
            </a:extLst>
          </p:cNvPr>
          <p:cNvSpPr>
            <a:spLocks noGrp="1"/>
          </p:cNvSpPr>
          <p:nvPr>
            <p:ph sz="quarter" idx="12" hasCustomPrompt="1"/>
          </p:nvPr>
        </p:nvSpPr>
        <p:spPr>
          <a:xfrm>
            <a:off x="1150937" y="2036763"/>
            <a:ext cx="5058157" cy="4337050"/>
          </a:xfrm>
        </p:spPr>
        <p:txBody>
          <a:bodyPr/>
          <a:lstStyle>
            <a:lvl1pPr marL="12700" indent="0">
              <a:buNone/>
              <a:defRPr/>
            </a:lvl1pPr>
          </a:lstStyle>
          <a:p>
            <a:pPr lvl="0"/>
            <a:r>
              <a:rPr lang="en-GB"/>
              <a:t>Lisää teksti</a:t>
            </a:r>
            <a:endParaRPr lang="en-FI"/>
          </a:p>
        </p:txBody>
      </p:sp>
      <p:sp>
        <p:nvSpPr>
          <p:cNvPr id="9" name="Content Placeholder 9">
            <a:extLst>
              <a:ext uri="{FF2B5EF4-FFF2-40B4-BE49-F238E27FC236}">
                <a16:creationId xmlns:a16="http://schemas.microsoft.com/office/drawing/2014/main" id="{0EF04DCE-8BD4-C94F-990B-F0F55FB02086}"/>
              </a:ext>
            </a:extLst>
          </p:cNvPr>
          <p:cNvSpPr>
            <a:spLocks noGrp="1"/>
          </p:cNvSpPr>
          <p:nvPr>
            <p:ph sz="quarter" idx="13" hasCustomPrompt="1"/>
          </p:nvPr>
        </p:nvSpPr>
        <p:spPr>
          <a:xfrm>
            <a:off x="6651191" y="2036763"/>
            <a:ext cx="5058157" cy="4337050"/>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EFDB8080-9D8F-4F40-BF63-913C696E47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122267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 3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69709"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9" name="Content Placeholder 9">
            <a:extLst>
              <a:ext uri="{FF2B5EF4-FFF2-40B4-BE49-F238E27FC236}">
                <a16:creationId xmlns:a16="http://schemas.microsoft.com/office/drawing/2014/main" id="{E15F052C-5F1D-C440-8D91-E4EF55135B68}"/>
              </a:ext>
            </a:extLst>
          </p:cNvPr>
          <p:cNvSpPr>
            <a:spLocks noGrp="1"/>
          </p:cNvSpPr>
          <p:nvPr>
            <p:ph sz="quarter" idx="13" hasCustomPrompt="1"/>
          </p:nvPr>
        </p:nvSpPr>
        <p:spPr>
          <a:xfrm>
            <a:off x="1150937" y="2036762"/>
            <a:ext cx="3032575" cy="4364037"/>
          </a:xfrm>
        </p:spPr>
        <p:txBody>
          <a:bodyPr/>
          <a:lstStyle>
            <a:lvl1pPr marL="12700" indent="0">
              <a:buNone/>
              <a:defRPr/>
            </a:lvl1pPr>
          </a:lstStyle>
          <a:p>
            <a:pPr lvl="0"/>
            <a:r>
              <a:rPr lang="en-GB"/>
              <a:t>Lisää teksti</a:t>
            </a:r>
            <a:endParaRPr lang="en-FI"/>
          </a:p>
        </p:txBody>
      </p:sp>
      <p:sp>
        <p:nvSpPr>
          <p:cNvPr id="12" name="Content Placeholder 9">
            <a:extLst>
              <a:ext uri="{FF2B5EF4-FFF2-40B4-BE49-F238E27FC236}">
                <a16:creationId xmlns:a16="http://schemas.microsoft.com/office/drawing/2014/main" id="{7DF7621F-70B9-D04D-BD55-305104A2DB5E}"/>
              </a:ext>
            </a:extLst>
          </p:cNvPr>
          <p:cNvSpPr>
            <a:spLocks noGrp="1"/>
          </p:cNvSpPr>
          <p:nvPr>
            <p:ph sz="quarter" idx="14" hasCustomPrompt="1"/>
          </p:nvPr>
        </p:nvSpPr>
        <p:spPr>
          <a:xfrm>
            <a:off x="4579712" y="2036762"/>
            <a:ext cx="3032575" cy="4364037"/>
          </a:xfrm>
        </p:spPr>
        <p:txBody>
          <a:bodyPr/>
          <a:lstStyle>
            <a:lvl1pPr marL="12700" indent="0">
              <a:buNone/>
              <a:defRPr/>
            </a:lvl1pPr>
          </a:lstStyle>
          <a:p>
            <a:pPr lvl="0"/>
            <a:r>
              <a:rPr lang="en-GB"/>
              <a:t>Lisää teksti</a:t>
            </a:r>
            <a:endParaRPr lang="en-FI"/>
          </a:p>
        </p:txBody>
      </p:sp>
      <p:sp>
        <p:nvSpPr>
          <p:cNvPr id="13" name="Content Placeholder 9">
            <a:extLst>
              <a:ext uri="{FF2B5EF4-FFF2-40B4-BE49-F238E27FC236}">
                <a16:creationId xmlns:a16="http://schemas.microsoft.com/office/drawing/2014/main" id="{0497CB1D-471C-8943-B0BA-0CC44FD2249F}"/>
              </a:ext>
            </a:extLst>
          </p:cNvPr>
          <p:cNvSpPr>
            <a:spLocks noGrp="1"/>
          </p:cNvSpPr>
          <p:nvPr>
            <p:ph sz="quarter" idx="15" hasCustomPrompt="1"/>
          </p:nvPr>
        </p:nvSpPr>
        <p:spPr>
          <a:xfrm>
            <a:off x="8029494" y="2036762"/>
            <a:ext cx="3032575" cy="4364037"/>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BDDEFB3A-381A-0C4F-892C-810770178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12566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 sisältö vasen + kuva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C00832-0228-F347-9D62-CD00D7453B09}"/>
              </a:ext>
            </a:extLst>
          </p:cNvPr>
          <p:cNvSpPr>
            <a:spLocks noGrp="1"/>
          </p:cNvSpPr>
          <p:nvPr>
            <p:ph type="title" hasCustomPrompt="1"/>
          </p:nvPr>
        </p:nvSpPr>
        <p:spPr>
          <a:xfrm>
            <a:off x="980835" y="188182"/>
            <a:ext cx="4522818" cy="1568639"/>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8" name="Content Placeholder 9">
            <a:extLst>
              <a:ext uri="{FF2B5EF4-FFF2-40B4-BE49-F238E27FC236}">
                <a16:creationId xmlns:a16="http://schemas.microsoft.com/office/drawing/2014/main" id="{192ADB17-8E0A-CD47-98E5-22AA5B4117CE}"/>
              </a:ext>
            </a:extLst>
          </p:cNvPr>
          <p:cNvSpPr>
            <a:spLocks noGrp="1"/>
          </p:cNvSpPr>
          <p:nvPr>
            <p:ph sz="quarter" idx="11" hasCustomPrompt="1"/>
          </p:nvPr>
        </p:nvSpPr>
        <p:spPr>
          <a:xfrm>
            <a:off x="980836" y="2036763"/>
            <a:ext cx="4522818" cy="4337050"/>
          </a:xfrm>
        </p:spPr>
        <p:txBody>
          <a:bodyPr/>
          <a:lstStyle>
            <a:lvl1pPr marL="12700" indent="0">
              <a:buNone/>
              <a:defRPr/>
            </a:lvl1pPr>
          </a:lstStyle>
          <a:p>
            <a:pPr lvl="0"/>
            <a:r>
              <a:rPr lang="en-GB"/>
              <a:t>Lisää teksti</a:t>
            </a:r>
            <a:endParaRPr lang="en-FI"/>
          </a:p>
        </p:txBody>
      </p:sp>
      <p:sp>
        <p:nvSpPr>
          <p:cNvPr id="7" name="Kuvan paikkamerkki 4" descr="Valokuva.">
            <a:extLst>
              <a:ext uri="{FF2B5EF4-FFF2-40B4-BE49-F238E27FC236}">
                <a16:creationId xmlns:a16="http://schemas.microsoft.com/office/drawing/2014/main" id="{975B6F38-742C-7348-A8CA-EFC2F82AFA79}"/>
              </a:ext>
            </a:extLst>
          </p:cNvPr>
          <p:cNvSpPr>
            <a:spLocks noGrp="1"/>
          </p:cNvSpPr>
          <p:nvPr>
            <p:ph type="pic" sz="quarter" idx="12" hasCustomPrompt="1"/>
          </p:nvPr>
        </p:nvSpPr>
        <p:spPr>
          <a:xfrm>
            <a:off x="6120195" y="0"/>
            <a:ext cx="6077708"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6" name="Picture 5">
            <a:extLst>
              <a:ext uri="{FF2B5EF4-FFF2-40B4-BE49-F238E27FC236}">
                <a16:creationId xmlns:a16="http://schemas.microsoft.com/office/drawing/2014/main" id="{3B9E7D5A-E3BC-DB48-9DAB-22E8216CBD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727524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13" name="Kuvan paikkamerkki 4" descr="Valokuva.">
            <a:extLst>
              <a:ext uri="{FF2B5EF4-FFF2-40B4-BE49-F238E27FC236}">
                <a16:creationId xmlns:a16="http://schemas.microsoft.com/office/drawing/2014/main" id="{DC95698A-2DB8-3441-B96C-EC9223CF21CC}"/>
              </a:ext>
            </a:extLst>
          </p:cNvPr>
          <p:cNvSpPr>
            <a:spLocks noGrp="1"/>
          </p:cNvSpPr>
          <p:nvPr>
            <p:ph type="pic" sz="quarter" idx="13" hasCustomPrompt="1"/>
          </p:nvPr>
        </p:nvSpPr>
        <p:spPr>
          <a:xfrm>
            <a:off x="23381" y="0"/>
            <a:ext cx="12192000" cy="6878142"/>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2" name="Picture 11">
            <a:extLst>
              <a:ext uri="{FF2B5EF4-FFF2-40B4-BE49-F238E27FC236}">
                <a16:creationId xmlns:a16="http://schemas.microsoft.com/office/drawing/2014/main" id="{8C5EB8D1-F7F0-924A-B2E4-F3D11F6418C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3569093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ti">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960560-9CAA-5B41-ABD1-18D402B5E167}"/>
              </a:ext>
            </a:extLst>
          </p:cNvPr>
          <p:cNvSpPr>
            <a:spLocks noGrp="1"/>
          </p:cNvSpPr>
          <p:nvPr>
            <p:ph type="title" hasCustomPrompt="1"/>
          </p:nvPr>
        </p:nvSpPr>
        <p:spPr>
          <a:xfrm>
            <a:off x="6240844" y="1093509"/>
            <a:ext cx="4754737" cy="1235623"/>
          </a:xfrm>
        </p:spPr>
        <p:txBody>
          <a:bodyPr anchor="b">
            <a:normAutofit/>
          </a:bodyPr>
          <a:lstStyle>
            <a:lvl1pPr algn="l">
              <a:defRPr sz="2600" b="0">
                <a:solidFill>
                  <a:schemeClr val="tx2"/>
                </a:solidFill>
              </a:defRPr>
            </a:lvl1pPr>
          </a:lstStyle>
          <a:p>
            <a:r>
              <a:rPr lang="en-GB"/>
              <a:t>Lisää otsikko</a:t>
            </a:r>
            <a:endParaRPr lang="en-US"/>
          </a:p>
        </p:txBody>
      </p:sp>
      <p:sp>
        <p:nvSpPr>
          <p:cNvPr id="8" name="Suorakulmio 7">
            <a:extLst>
              <a:ext uri="{FF2B5EF4-FFF2-40B4-BE49-F238E27FC236}">
                <a16:creationId xmlns:a16="http://schemas.microsoft.com/office/drawing/2014/main" id="{6C7CEF6D-45EC-FA43-B835-EA908118A0D3}"/>
              </a:ext>
              <a:ext uri="{C183D7F6-B498-43B3-948B-1728B52AA6E4}">
                <adec:decorative xmlns:adec="http://schemas.microsoft.com/office/drawing/2017/decorative" val="1"/>
              </a:ext>
            </a:extLst>
          </p:cNvPr>
          <p:cNvSpPr/>
          <p:nvPr userDrawn="1"/>
        </p:nvSpPr>
        <p:spPr>
          <a:xfrm rot="10800000">
            <a:off x="6240845" y="1368624"/>
            <a:ext cx="723275" cy="2554545"/>
          </a:xfrm>
          <a:prstGeom prst="rect">
            <a:avLst/>
          </a:prstGeom>
        </p:spPr>
        <p:txBody>
          <a:bodyPr wrap="square">
            <a:spAutoFit/>
          </a:bodyPr>
          <a:lstStyle/>
          <a:p>
            <a:r>
              <a:rPr lang="fi-FI" sz="16000">
                <a:solidFill>
                  <a:schemeClr val="accent3"/>
                </a:solidFill>
                <a:latin typeface="Arial" panose="020B0604020202020204" pitchFamily="34" charset="0"/>
                <a:ea typeface="Montserrat"/>
                <a:cs typeface="Arial" panose="020B0604020202020204" pitchFamily="34" charset="0"/>
                <a:sym typeface="Montserrat"/>
              </a:rPr>
              <a:t>“</a:t>
            </a:r>
            <a:endParaRPr lang="fi-FI" sz="16000">
              <a:solidFill>
                <a:schemeClr val="accent3"/>
              </a:solidFill>
              <a:latin typeface="Arial" panose="020B0604020202020204" pitchFamily="34" charset="0"/>
              <a:cs typeface="Arial" panose="020B0604020202020204" pitchFamily="34" charset="0"/>
            </a:endParaRPr>
          </a:p>
        </p:txBody>
      </p:sp>
      <p:sp>
        <p:nvSpPr>
          <p:cNvPr id="3" name="Tekstin paikkamerkki 2">
            <a:extLst>
              <a:ext uri="{FF2B5EF4-FFF2-40B4-BE49-F238E27FC236}">
                <a16:creationId xmlns:a16="http://schemas.microsoft.com/office/drawing/2014/main" id="{02C5E67A-2F32-DC44-8830-0766ED61B153}"/>
              </a:ext>
            </a:extLst>
          </p:cNvPr>
          <p:cNvSpPr>
            <a:spLocks noGrp="1"/>
          </p:cNvSpPr>
          <p:nvPr>
            <p:ph type="body" sz="quarter" idx="10" hasCustomPrompt="1"/>
          </p:nvPr>
        </p:nvSpPr>
        <p:spPr>
          <a:xfrm>
            <a:off x="7042781" y="2787088"/>
            <a:ext cx="3952800" cy="1965600"/>
          </a:xfrm>
        </p:spPr>
        <p:txBody>
          <a:bodyPr>
            <a:normAutofit/>
          </a:bodyPr>
          <a:lstStyle>
            <a:lvl1pPr marL="0" indent="0">
              <a:lnSpc>
                <a:spcPct val="150000"/>
              </a:lnSpc>
              <a:spcBef>
                <a:spcPts val="500"/>
              </a:spcBef>
              <a:spcAft>
                <a:spcPts val="500"/>
              </a:spcAft>
              <a:buNone/>
              <a:defRPr sz="2000" i="0">
                <a:solidFill>
                  <a:schemeClr val="tx2"/>
                </a:solidFill>
              </a:defRPr>
            </a:lvl1pPr>
          </a:lstStyle>
          <a:p>
            <a:pPr lvl="0"/>
            <a:r>
              <a:rPr lang="fi-FI" err="1"/>
              <a:t>Lisää sitaatti</a:t>
            </a:r>
            <a:endParaRPr lang="fi-FI"/>
          </a:p>
          <a:p>
            <a:pPr lvl="0"/>
            <a:endParaRPr lang="fi-FI"/>
          </a:p>
        </p:txBody>
      </p:sp>
      <p:sp>
        <p:nvSpPr>
          <p:cNvPr id="13" name="Suorakulmio 12">
            <a:extLst>
              <a:ext uri="{FF2B5EF4-FFF2-40B4-BE49-F238E27FC236}">
                <a16:creationId xmlns:a16="http://schemas.microsoft.com/office/drawing/2014/main" id="{8D76D3BE-E485-D54D-A87D-C7BB20E263A9}"/>
              </a:ext>
              <a:ext uri="{C183D7F6-B498-43B3-948B-1728B52AA6E4}">
                <adec:decorative xmlns:adec="http://schemas.microsoft.com/office/drawing/2017/decorative" val="1"/>
              </a:ext>
            </a:extLst>
          </p:cNvPr>
          <p:cNvSpPr/>
          <p:nvPr userDrawn="1"/>
        </p:nvSpPr>
        <p:spPr>
          <a:xfrm>
            <a:off x="9062242" y="4819886"/>
            <a:ext cx="1865796" cy="790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3"/>
              </a:solidFill>
            </a:endParaRPr>
          </a:p>
        </p:txBody>
      </p:sp>
      <p:sp>
        <p:nvSpPr>
          <p:cNvPr id="15" name="Tekstin paikkamerkki 2">
            <a:extLst>
              <a:ext uri="{FF2B5EF4-FFF2-40B4-BE49-F238E27FC236}">
                <a16:creationId xmlns:a16="http://schemas.microsoft.com/office/drawing/2014/main" id="{6B23F05B-9C9D-184A-937A-60F333703778}"/>
              </a:ext>
            </a:extLst>
          </p:cNvPr>
          <p:cNvSpPr>
            <a:spLocks noGrp="1"/>
          </p:cNvSpPr>
          <p:nvPr>
            <p:ph type="body" sz="quarter" idx="11" hasCustomPrompt="1"/>
          </p:nvPr>
        </p:nvSpPr>
        <p:spPr>
          <a:xfrm>
            <a:off x="7042781" y="4914581"/>
            <a:ext cx="3952800" cy="469045"/>
          </a:xfrm>
        </p:spPr>
        <p:txBody>
          <a:bodyPr>
            <a:noAutofit/>
          </a:bodyPr>
          <a:lstStyle>
            <a:lvl1pPr marL="0" indent="0" algn="r">
              <a:lnSpc>
                <a:spcPct val="150000"/>
              </a:lnSpc>
              <a:spcBef>
                <a:spcPts val="500"/>
              </a:spcBef>
              <a:spcAft>
                <a:spcPts val="500"/>
              </a:spcAft>
              <a:buNone/>
              <a:defRPr sz="1800" b="0" i="0">
                <a:solidFill>
                  <a:schemeClr val="tx2"/>
                </a:solidFill>
              </a:defRPr>
            </a:lvl1pPr>
          </a:lstStyle>
          <a:p>
            <a:pPr lvl="0"/>
            <a:r>
              <a:rPr lang="fi-FI"/>
              <a:t>Lähde</a:t>
            </a:r>
          </a:p>
        </p:txBody>
      </p:sp>
      <p:sp>
        <p:nvSpPr>
          <p:cNvPr id="9" name="Kuvan paikkamerkki 4" descr="Valokuva.">
            <a:extLst>
              <a:ext uri="{FF2B5EF4-FFF2-40B4-BE49-F238E27FC236}">
                <a16:creationId xmlns:a16="http://schemas.microsoft.com/office/drawing/2014/main" id="{32349257-CAC3-5949-B194-8A383D350861}"/>
              </a:ext>
            </a:extLst>
          </p:cNvPr>
          <p:cNvSpPr>
            <a:spLocks noGrp="1"/>
          </p:cNvSpPr>
          <p:nvPr>
            <p:ph type="pic" sz="quarter" idx="12" hasCustomPrompt="1"/>
          </p:nvPr>
        </p:nvSpPr>
        <p:spPr>
          <a:xfrm>
            <a:off x="0" y="0"/>
            <a:ext cx="5753100"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1" name="Picture 10">
            <a:extLst>
              <a:ext uri="{FF2B5EF4-FFF2-40B4-BE49-F238E27FC236}">
                <a16:creationId xmlns:a16="http://schemas.microsoft.com/office/drawing/2014/main" id="{FAA07F6D-BDF4-5541-B1C7-FDDBBA5843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2221937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 Muodo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085BA6-E6D9-EA4A-B2AC-86FF3F3B02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06708" y="265058"/>
            <a:ext cx="1585292" cy="3197006"/>
          </a:xfrm>
          <a:prstGeom prst="rect">
            <a:avLst/>
          </a:prstGeom>
        </p:spPr>
      </p:pic>
      <p:pic>
        <p:nvPicPr>
          <p:cNvPr id="6" name="Picture 5" descr="Päijät-Hämeen hyvinvointialueen tunnus">
            <a:extLst>
              <a:ext uri="{FF2B5EF4-FFF2-40B4-BE49-F238E27FC236}">
                <a16:creationId xmlns:a16="http://schemas.microsoft.com/office/drawing/2014/main" id="{82B9B366-0B99-4A42-AFD7-58A3A7F9501D}"/>
              </a:ext>
            </a:extLst>
          </p:cNvPr>
          <p:cNvPicPr>
            <a:picLocks noChangeAspect="1"/>
          </p:cNvPicPr>
          <p:nvPr userDrawn="1"/>
        </p:nvPicPr>
        <p:blipFill>
          <a:blip r:embed="rId3"/>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12454679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ääotsikko + kuva muodoss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11" name="Picture Placeholder 10" descr="Valokuva.">
            <a:extLst>
              <a:ext uri="{FF2B5EF4-FFF2-40B4-BE49-F238E27FC236}">
                <a16:creationId xmlns:a16="http://schemas.microsoft.com/office/drawing/2014/main" id="{E8ADBAD2-6258-AC49-ACB6-978279CF7FEB}"/>
              </a:ext>
            </a:extLst>
          </p:cNvPr>
          <p:cNvSpPr>
            <a:spLocks noGrp="1"/>
          </p:cNvSpPr>
          <p:nvPr>
            <p:ph type="pic" sz="quarter" idx="12" hasCustomPrompt="1"/>
          </p:nvPr>
        </p:nvSpPr>
        <p:spPr>
          <a:xfrm>
            <a:off x="6267931" y="724573"/>
            <a:ext cx="5408853" cy="5408853"/>
          </a:xfrm>
          <a:prstGeom prst="ellipse">
            <a:avLst/>
          </a:prstGeom>
          <a:solidFill>
            <a:schemeClr val="bg1">
              <a:alpha val="50000"/>
            </a:schemeClr>
          </a:solidFill>
        </p:spPr>
        <p:txBody>
          <a:bodyPr wrap="square">
            <a:noAutofit/>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F1D1C89-3810-4649-BA11-8FFCD72FD335}"/>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901497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tx2"/>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bg1"/>
                </a:solidFill>
              </a:defRPr>
            </a:lvl1pPr>
          </a:lstStyle>
          <a:p>
            <a:pPr lvl="0"/>
            <a:r>
              <a:rPr lang="en-GB" noProof="0"/>
              <a:t>Lisää teksti</a:t>
            </a:r>
          </a:p>
        </p:txBody>
      </p:sp>
      <p:pic>
        <p:nvPicPr>
          <p:cNvPr id="7" name="Picture 6" descr="Päijät-Hämeen hyvinvointialueen tunnus">
            <a:extLst>
              <a:ext uri="{FF2B5EF4-FFF2-40B4-BE49-F238E27FC236}">
                <a16:creationId xmlns:a16="http://schemas.microsoft.com/office/drawing/2014/main" id="{34AB6F1F-9CD8-3240-854E-143C783DA387}"/>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235552851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petussivu valk.">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C48F3DED-E000-A34A-A896-EB4F8D9D5D85}"/>
              </a:ext>
            </a:extLst>
          </p:cNvPr>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tx2"/>
                </a:solidFill>
              </a:defRPr>
            </a:lvl1pPr>
          </a:lstStyle>
          <a:p>
            <a:pPr lvl="0"/>
            <a:r>
              <a:rPr lang="en-GB" noProof="0"/>
              <a:t>Lisää teksti</a:t>
            </a:r>
          </a:p>
        </p:txBody>
      </p:sp>
      <p:pic>
        <p:nvPicPr>
          <p:cNvPr id="4" name="Picture 3" descr="Päijät-Hämeen hyvinvointialueen tunnus">
            <a:extLst>
              <a:ext uri="{FF2B5EF4-FFF2-40B4-BE49-F238E27FC236}">
                <a16:creationId xmlns:a16="http://schemas.microsoft.com/office/drawing/2014/main" id="{E7224FBF-02F2-5E44-B397-8E2002D38ED6}"/>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22602801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Yhteystiedot">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AD85627-9506-F544-A5FA-D8A81D41917B}"/>
              </a:ext>
            </a:extLst>
          </p:cNvPr>
          <p:cNvSpPr>
            <a:spLocks noGrp="1"/>
          </p:cNvSpPr>
          <p:nvPr>
            <p:ph type="title" hasCustomPrompt="1"/>
          </p:nvPr>
        </p:nvSpPr>
        <p:spPr>
          <a:xfrm>
            <a:off x="877507" y="3770208"/>
            <a:ext cx="4355974" cy="2577548"/>
          </a:xfrm>
        </p:spPr>
        <p:txBody>
          <a:bodyPr anchor="t">
            <a:normAutofit/>
          </a:bodyPr>
          <a:lstStyle>
            <a:lvl1pPr>
              <a:defRPr sz="3400" b="0">
                <a:solidFill>
                  <a:schemeClr val="tx2"/>
                </a:solidFill>
              </a:defRPr>
            </a:lvl1pPr>
          </a:lstStyle>
          <a:p>
            <a:r>
              <a:rPr lang="en-US"/>
              <a:t>Lisää otsikko</a:t>
            </a:r>
          </a:p>
        </p:txBody>
      </p:sp>
      <p:sp>
        <p:nvSpPr>
          <p:cNvPr id="8" name="Content Placeholder 9">
            <a:extLst>
              <a:ext uri="{FF2B5EF4-FFF2-40B4-BE49-F238E27FC236}">
                <a16:creationId xmlns:a16="http://schemas.microsoft.com/office/drawing/2014/main" id="{9DD0837F-6021-314F-B259-A697C45F4A48}"/>
              </a:ext>
            </a:extLst>
          </p:cNvPr>
          <p:cNvSpPr>
            <a:spLocks noGrp="1"/>
          </p:cNvSpPr>
          <p:nvPr>
            <p:ph sz="quarter" idx="11" hasCustomPrompt="1"/>
          </p:nvPr>
        </p:nvSpPr>
        <p:spPr>
          <a:xfrm>
            <a:off x="5685905" y="3761788"/>
            <a:ext cx="5104015" cy="2577549"/>
          </a:xfrm>
        </p:spPr>
        <p:txBody>
          <a:bodyPr/>
          <a:lstStyle>
            <a:lvl1pPr marL="12700" indent="0">
              <a:buNone/>
              <a:defRPr/>
            </a:lvl1pPr>
          </a:lstStyle>
          <a:p>
            <a:pPr lvl="0"/>
            <a:r>
              <a:rPr lang="en-GB"/>
              <a:t>Lisää teksti</a:t>
            </a:r>
            <a:endParaRPr lang="en-FI"/>
          </a:p>
        </p:txBody>
      </p:sp>
      <p:pic>
        <p:nvPicPr>
          <p:cNvPr id="11" name="Picture 10">
            <a:extLst>
              <a:ext uri="{FF2B5EF4-FFF2-40B4-BE49-F238E27FC236}">
                <a16:creationId xmlns:a16="http://schemas.microsoft.com/office/drawing/2014/main" id="{48ACCFF2-5C3F-5C48-B6FC-48D375FBB1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
        <p:nvSpPr>
          <p:cNvPr id="13" name="Kuvan paikkamerkki 4" descr="Valokuva.">
            <a:extLst>
              <a:ext uri="{FF2B5EF4-FFF2-40B4-BE49-F238E27FC236}">
                <a16:creationId xmlns:a16="http://schemas.microsoft.com/office/drawing/2014/main" id="{C64D3842-BE0B-584D-8DF8-B3BC56341741}"/>
              </a:ext>
            </a:extLst>
          </p:cNvPr>
          <p:cNvSpPr>
            <a:spLocks noGrp="1"/>
          </p:cNvSpPr>
          <p:nvPr>
            <p:ph type="pic" sz="quarter" idx="13" hasCustomPrompt="1"/>
          </p:nvPr>
        </p:nvSpPr>
        <p:spPr>
          <a:xfrm>
            <a:off x="0" y="0"/>
            <a:ext cx="12192000" cy="3272118"/>
          </a:xfrm>
        </p:spPr>
        <p:txBody>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4" name="Picture 13">
            <a:extLst>
              <a:ext uri="{FF2B5EF4-FFF2-40B4-BE49-F238E27FC236}">
                <a16:creationId xmlns:a16="http://schemas.microsoft.com/office/drawing/2014/main" id="{BE8588E0-C7C8-3044-B6AD-3C5E1CF13C4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3501057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petussivu logot">
    <p:spTree>
      <p:nvGrpSpPr>
        <p:cNvPr id="1" name=""/>
        <p:cNvGrpSpPr/>
        <p:nvPr/>
      </p:nvGrpSpPr>
      <p:grpSpPr>
        <a:xfrm>
          <a:off x="0" y="0"/>
          <a:ext cx="0" cy="0"/>
          <a:chOff x="0" y="0"/>
          <a:chExt cx="0" cy="0"/>
        </a:xfrm>
      </p:grpSpPr>
      <p:pic>
        <p:nvPicPr>
          <p:cNvPr id="5" name="Picture 7" descr="Päijät-Soten logo">
            <a:extLst>
              <a:ext uri="{FF2B5EF4-FFF2-40B4-BE49-F238E27FC236}">
                <a16:creationId xmlns:a16="http://schemas.microsoft.com/office/drawing/2014/main" id="{FC9B1C4E-2F6F-714F-993E-364A452AA85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28159" y="284832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10" descr="Päijät-Hämeen pelastuslaitoksen logo">
            <a:extLst>
              <a:ext uri="{FF2B5EF4-FFF2-40B4-BE49-F238E27FC236}">
                <a16:creationId xmlns:a16="http://schemas.microsoft.com/office/drawing/2014/main" id="{BEFC43EC-6180-4C44-BFFE-EE8429999C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87370" y="4342638"/>
            <a:ext cx="3809642" cy="1240526"/>
          </a:xfrm>
          <a:prstGeom prst="rect">
            <a:avLst/>
          </a:prstGeom>
        </p:spPr>
      </p:pic>
      <p:pic>
        <p:nvPicPr>
          <p:cNvPr id="6" name="Picture 5" descr="Päijät-Hämeen hyvinvointialueen tunnus">
            <a:extLst>
              <a:ext uri="{FF2B5EF4-FFF2-40B4-BE49-F238E27FC236}">
                <a16:creationId xmlns:a16="http://schemas.microsoft.com/office/drawing/2014/main" id="{5D9CD72C-769E-CF49-9722-DE675312B642}"/>
              </a:ext>
            </a:extLst>
          </p:cNvPr>
          <p:cNvPicPr>
            <a:picLocks noChangeAspect="1"/>
          </p:cNvPicPr>
          <p:nvPr userDrawn="1"/>
        </p:nvPicPr>
        <p:blipFill>
          <a:blip r:embed="rId4"/>
          <a:stretch>
            <a:fillRect/>
          </a:stretch>
        </p:blipFill>
        <p:spPr>
          <a:xfrm>
            <a:off x="4548188" y="1849284"/>
            <a:ext cx="3017520" cy="614680"/>
          </a:xfrm>
          <a:prstGeom prst="rect">
            <a:avLst/>
          </a:prstGeom>
        </p:spPr>
      </p:pic>
    </p:spTree>
    <p:extLst>
      <p:ext uri="{BB962C8B-B14F-4D97-AF65-F5344CB8AC3E}">
        <p14:creationId xmlns:p14="http://schemas.microsoft.com/office/powerpoint/2010/main" val="290513605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53D8F4-A3C1-4B7D-9976-6127B0A9A8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6E52B9A-9083-442F-ADDC-C117505D6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F6C678A-6F47-4074-B497-4F4E7E9F4EE7}"/>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6FED1EF2-4816-453E-86A6-D4D9708102C6}"/>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DD1744C3-2BE7-424E-9A38-97284885CD34}"/>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3321037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6FD3D6-CED4-4834-B7A7-A54EC92A74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EA6BB56-068E-4D90-999D-2CF30F326E5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C1760-B3B2-44DB-A4D2-C544A7ABA6CA}"/>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578491A3-A84A-4008-8607-D4B8857FE0B7}"/>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4396A1B1-9C4F-4CC2-AD0E-13EA8FD31B96}"/>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25962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17BA91-D55D-4316-BBC6-1C0285E58F2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8BF9CF6-8A76-4EF7-8942-BA471341A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BFF9345-2AD4-40A2-A174-B1DE00543D63}"/>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732F5065-BA9B-44FA-AD0C-E99AC8F40CAC}"/>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C8535280-BF72-4F1C-9615-322BA74E6B6F}"/>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1777242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EEA81A-44A7-45A9-A6C3-115BF4FEF5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83C3B0C-4326-49D2-8AA5-7D1F6A6F34F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2704A6-E6C3-4CD6-84F4-E4511D8A728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0C01600-F251-4E88-AFF5-0886F441F739}"/>
              </a:ext>
            </a:extLst>
          </p:cNvPr>
          <p:cNvSpPr>
            <a:spLocks noGrp="1"/>
          </p:cNvSpPr>
          <p:nvPr>
            <p:ph type="dt" sz="half" idx="10"/>
          </p:nvPr>
        </p:nvSpPr>
        <p:spPr/>
        <p:txBody>
          <a:bodyPr/>
          <a:lstStyle/>
          <a:p>
            <a:r>
              <a:rPr lang="fi-FI"/>
              <a:t>17.5.2023</a:t>
            </a:r>
          </a:p>
        </p:txBody>
      </p:sp>
      <p:sp>
        <p:nvSpPr>
          <p:cNvPr id="6" name="Alatunnisteen paikkamerkki 5">
            <a:extLst>
              <a:ext uri="{FF2B5EF4-FFF2-40B4-BE49-F238E27FC236}">
                <a16:creationId xmlns:a16="http://schemas.microsoft.com/office/drawing/2014/main" id="{BF421DB7-6B04-40F7-BEA4-D1297C11F69E}"/>
              </a:ext>
            </a:extLst>
          </p:cNvPr>
          <p:cNvSpPr>
            <a:spLocks noGrp="1"/>
          </p:cNvSpPr>
          <p:nvPr>
            <p:ph type="ftr" sz="quarter" idx="11"/>
          </p:nvPr>
        </p:nvSpPr>
        <p:spPr/>
        <p:txBody>
          <a:bodyPr/>
          <a:lstStyle/>
          <a:p>
            <a:r>
              <a:rPr lang="fi-FI"/>
              <a:t>TC</a:t>
            </a:r>
          </a:p>
        </p:txBody>
      </p:sp>
      <p:sp>
        <p:nvSpPr>
          <p:cNvPr id="7" name="Dian numeron paikkamerkki 6">
            <a:extLst>
              <a:ext uri="{FF2B5EF4-FFF2-40B4-BE49-F238E27FC236}">
                <a16:creationId xmlns:a16="http://schemas.microsoft.com/office/drawing/2014/main" id="{EA41BF02-A316-4016-9484-B4D21C769CEF}"/>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2018381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AA3AA-DA56-4A3D-904E-CB743541404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F35B7EF-F8A2-4385-AFFB-7ED18FFEA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F334531-20CC-4924-A629-1B133E61BCF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FBBF711-A87E-4CBA-9C31-511E66FBE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44ED88D-013E-4863-8C37-72627AB91B5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78DB8ED-03F9-4D1E-9DEF-8B02EACBA1BD}"/>
              </a:ext>
            </a:extLst>
          </p:cNvPr>
          <p:cNvSpPr>
            <a:spLocks noGrp="1"/>
          </p:cNvSpPr>
          <p:nvPr>
            <p:ph type="dt" sz="half" idx="10"/>
          </p:nvPr>
        </p:nvSpPr>
        <p:spPr/>
        <p:txBody>
          <a:bodyPr/>
          <a:lstStyle/>
          <a:p>
            <a:r>
              <a:rPr lang="fi-FI"/>
              <a:t>17.5.2023</a:t>
            </a:r>
          </a:p>
        </p:txBody>
      </p:sp>
      <p:sp>
        <p:nvSpPr>
          <p:cNvPr id="8" name="Alatunnisteen paikkamerkki 7">
            <a:extLst>
              <a:ext uri="{FF2B5EF4-FFF2-40B4-BE49-F238E27FC236}">
                <a16:creationId xmlns:a16="http://schemas.microsoft.com/office/drawing/2014/main" id="{D8A76C14-22C4-4275-A101-86B0ED0467B4}"/>
              </a:ext>
            </a:extLst>
          </p:cNvPr>
          <p:cNvSpPr>
            <a:spLocks noGrp="1"/>
          </p:cNvSpPr>
          <p:nvPr>
            <p:ph type="ftr" sz="quarter" idx="11"/>
          </p:nvPr>
        </p:nvSpPr>
        <p:spPr/>
        <p:txBody>
          <a:bodyPr/>
          <a:lstStyle/>
          <a:p>
            <a:r>
              <a:rPr lang="fi-FI"/>
              <a:t>TC</a:t>
            </a:r>
          </a:p>
        </p:txBody>
      </p:sp>
      <p:sp>
        <p:nvSpPr>
          <p:cNvPr id="9" name="Dian numeron paikkamerkki 8">
            <a:extLst>
              <a:ext uri="{FF2B5EF4-FFF2-40B4-BE49-F238E27FC236}">
                <a16:creationId xmlns:a16="http://schemas.microsoft.com/office/drawing/2014/main" id="{5C4C7B0E-B51C-4716-8A5F-85ABAE4868FE}"/>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2640206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FF06DF-58EE-444C-9060-200022FBEF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CE616B1-75F9-4D77-B92A-CA2EF2F429ED}"/>
              </a:ext>
            </a:extLst>
          </p:cNvPr>
          <p:cNvSpPr>
            <a:spLocks noGrp="1"/>
          </p:cNvSpPr>
          <p:nvPr>
            <p:ph type="dt" sz="half" idx="10"/>
          </p:nvPr>
        </p:nvSpPr>
        <p:spPr/>
        <p:txBody>
          <a:bodyPr/>
          <a:lstStyle/>
          <a:p>
            <a:r>
              <a:rPr lang="fi-FI"/>
              <a:t>17.5.2023</a:t>
            </a:r>
          </a:p>
        </p:txBody>
      </p:sp>
      <p:sp>
        <p:nvSpPr>
          <p:cNvPr id="4" name="Alatunnisteen paikkamerkki 3">
            <a:extLst>
              <a:ext uri="{FF2B5EF4-FFF2-40B4-BE49-F238E27FC236}">
                <a16:creationId xmlns:a16="http://schemas.microsoft.com/office/drawing/2014/main" id="{90974B58-F1BE-49DE-BECA-460376DFE34B}"/>
              </a:ext>
            </a:extLst>
          </p:cNvPr>
          <p:cNvSpPr>
            <a:spLocks noGrp="1"/>
          </p:cNvSpPr>
          <p:nvPr>
            <p:ph type="ftr" sz="quarter" idx="11"/>
          </p:nvPr>
        </p:nvSpPr>
        <p:spPr>
          <a:xfrm>
            <a:off x="1981200" y="6356349"/>
            <a:ext cx="4114800" cy="365125"/>
          </a:xfrm>
        </p:spPr>
        <p:txBody>
          <a:bodyPr/>
          <a:lstStyle/>
          <a:p>
            <a:r>
              <a:rPr lang="fi-FI"/>
              <a:t>TC</a:t>
            </a:r>
          </a:p>
        </p:txBody>
      </p:sp>
      <p:sp>
        <p:nvSpPr>
          <p:cNvPr id="5" name="Dian numeron paikkamerkki 4">
            <a:extLst>
              <a:ext uri="{FF2B5EF4-FFF2-40B4-BE49-F238E27FC236}">
                <a16:creationId xmlns:a16="http://schemas.microsoft.com/office/drawing/2014/main" id="{E2025C60-A73E-469D-A3A9-DFF2F32E907C}"/>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200968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 kuva">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6800199" y="1097443"/>
            <a:ext cx="4638426" cy="2029692"/>
          </a:xfrm>
        </p:spPr>
        <p:txBody>
          <a:bodyPr anchor="b" anchorCtr="0">
            <a:normAutofit/>
          </a:bodyPr>
          <a:lstStyle>
            <a:lvl1pP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3400383"/>
            <a:ext cx="4638425" cy="2360174"/>
          </a:xfrm>
        </p:spPr>
        <p:txBody>
          <a:bodyPr anchor="t">
            <a:no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sp>
        <p:nvSpPr>
          <p:cNvPr id="10" name="Kuvan paikkamerkki 4" descr="Valokuva.">
            <a:extLst>
              <a:ext uri="{FF2B5EF4-FFF2-40B4-BE49-F238E27FC236}">
                <a16:creationId xmlns:a16="http://schemas.microsoft.com/office/drawing/2014/main" id="{87CC5852-410B-534D-A9D8-1C8FFFB6CC44}"/>
              </a:ext>
            </a:extLst>
          </p:cNvPr>
          <p:cNvSpPr>
            <a:spLocks noGrp="1"/>
          </p:cNvSpPr>
          <p:nvPr>
            <p:ph type="pic" sz="quarter" idx="12" hasCustomPrompt="1"/>
          </p:nvPr>
        </p:nvSpPr>
        <p:spPr>
          <a:xfrm>
            <a:off x="18292" y="0"/>
            <a:ext cx="6077708" cy="6858000"/>
          </a:xfrm>
        </p:spPr>
        <p:txBody>
          <a:bodyPr/>
          <a:lstStyle>
            <a:lvl1pPr marL="0" indent="0">
              <a:buNone/>
              <a:defRPr>
                <a:solidFill>
                  <a:schemeClr val="bg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2" name="Picture 1">
            <a:extLst>
              <a:ext uri="{FF2B5EF4-FFF2-40B4-BE49-F238E27FC236}">
                <a16:creationId xmlns:a16="http://schemas.microsoft.com/office/drawing/2014/main" id="{059733A8-5147-DF4D-AA6E-1E5ACCC38C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2874439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181F56E-AD65-4E23-98A5-C01C1FE62C5F}"/>
              </a:ext>
            </a:extLst>
          </p:cNvPr>
          <p:cNvSpPr>
            <a:spLocks noGrp="1"/>
          </p:cNvSpPr>
          <p:nvPr>
            <p:ph type="dt" sz="half" idx="10"/>
          </p:nvPr>
        </p:nvSpPr>
        <p:spPr/>
        <p:txBody>
          <a:bodyPr/>
          <a:lstStyle/>
          <a:p>
            <a:r>
              <a:rPr lang="fi-FI"/>
              <a:t>17.5.2023</a:t>
            </a:r>
          </a:p>
        </p:txBody>
      </p:sp>
      <p:sp>
        <p:nvSpPr>
          <p:cNvPr id="3" name="Alatunnisteen paikkamerkki 2">
            <a:extLst>
              <a:ext uri="{FF2B5EF4-FFF2-40B4-BE49-F238E27FC236}">
                <a16:creationId xmlns:a16="http://schemas.microsoft.com/office/drawing/2014/main" id="{5920DA50-E3A8-4406-B804-7705F3C86535}"/>
              </a:ext>
            </a:extLst>
          </p:cNvPr>
          <p:cNvSpPr>
            <a:spLocks noGrp="1"/>
          </p:cNvSpPr>
          <p:nvPr>
            <p:ph type="ftr" sz="quarter" idx="11"/>
          </p:nvPr>
        </p:nvSpPr>
        <p:spPr/>
        <p:txBody>
          <a:bodyPr/>
          <a:lstStyle/>
          <a:p>
            <a:r>
              <a:rPr lang="fi-FI"/>
              <a:t>TC</a:t>
            </a:r>
          </a:p>
        </p:txBody>
      </p:sp>
      <p:sp>
        <p:nvSpPr>
          <p:cNvPr id="4" name="Dian numeron paikkamerkki 3">
            <a:extLst>
              <a:ext uri="{FF2B5EF4-FFF2-40B4-BE49-F238E27FC236}">
                <a16:creationId xmlns:a16="http://schemas.microsoft.com/office/drawing/2014/main" id="{7C75972B-7F12-4E8D-B6DC-2D317062CCBD}"/>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1786838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C22191-1513-45C9-A94A-5320F71A008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B683CE4-4D61-4403-896C-55B0467F4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7715FDD-F0E8-468C-A745-544863264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9EA88A4-9FEB-436C-B679-3E867BC170A0}"/>
              </a:ext>
            </a:extLst>
          </p:cNvPr>
          <p:cNvSpPr>
            <a:spLocks noGrp="1"/>
          </p:cNvSpPr>
          <p:nvPr>
            <p:ph type="dt" sz="half" idx="10"/>
          </p:nvPr>
        </p:nvSpPr>
        <p:spPr/>
        <p:txBody>
          <a:bodyPr/>
          <a:lstStyle/>
          <a:p>
            <a:r>
              <a:rPr lang="fi-FI"/>
              <a:t>17.5.2023</a:t>
            </a:r>
          </a:p>
        </p:txBody>
      </p:sp>
      <p:sp>
        <p:nvSpPr>
          <p:cNvPr id="6" name="Alatunnisteen paikkamerkki 5">
            <a:extLst>
              <a:ext uri="{FF2B5EF4-FFF2-40B4-BE49-F238E27FC236}">
                <a16:creationId xmlns:a16="http://schemas.microsoft.com/office/drawing/2014/main" id="{C2FCCED9-0F36-4A10-A6C4-A8B2072A99BC}"/>
              </a:ext>
            </a:extLst>
          </p:cNvPr>
          <p:cNvSpPr>
            <a:spLocks noGrp="1"/>
          </p:cNvSpPr>
          <p:nvPr>
            <p:ph type="ftr" sz="quarter" idx="11"/>
          </p:nvPr>
        </p:nvSpPr>
        <p:spPr/>
        <p:txBody>
          <a:bodyPr/>
          <a:lstStyle/>
          <a:p>
            <a:r>
              <a:rPr lang="fi-FI"/>
              <a:t>TC</a:t>
            </a:r>
          </a:p>
        </p:txBody>
      </p:sp>
      <p:sp>
        <p:nvSpPr>
          <p:cNvPr id="7" name="Dian numeron paikkamerkki 6">
            <a:extLst>
              <a:ext uri="{FF2B5EF4-FFF2-40B4-BE49-F238E27FC236}">
                <a16:creationId xmlns:a16="http://schemas.microsoft.com/office/drawing/2014/main" id="{1042B94C-EEF7-4C60-BCE9-AAD9BE5E02FA}"/>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2250719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9438F7-C00A-45D3-A45D-7B65DA9B07B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84DE60E-2542-4B4F-AF0D-66C7DC28A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EB976A0-257E-4058-9A14-207866C37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DFBB5F1-20C7-406E-A4C8-4A76AC9C81AA}"/>
              </a:ext>
            </a:extLst>
          </p:cNvPr>
          <p:cNvSpPr>
            <a:spLocks noGrp="1"/>
          </p:cNvSpPr>
          <p:nvPr>
            <p:ph type="dt" sz="half" idx="10"/>
          </p:nvPr>
        </p:nvSpPr>
        <p:spPr/>
        <p:txBody>
          <a:bodyPr/>
          <a:lstStyle/>
          <a:p>
            <a:r>
              <a:rPr lang="fi-FI"/>
              <a:t>17.5.2023</a:t>
            </a:r>
          </a:p>
        </p:txBody>
      </p:sp>
      <p:sp>
        <p:nvSpPr>
          <p:cNvPr id="6" name="Alatunnisteen paikkamerkki 5">
            <a:extLst>
              <a:ext uri="{FF2B5EF4-FFF2-40B4-BE49-F238E27FC236}">
                <a16:creationId xmlns:a16="http://schemas.microsoft.com/office/drawing/2014/main" id="{C1702543-057A-48A2-A130-3AE9106B2D5F}"/>
              </a:ext>
            </a:extLst>
          </p:cNvPr>
          <p:cNvSpPr>
            <a:spLocks noGrp="1"/>
          </p:cNvSpPr>
          <p:nvPr>
            <p:ph type="ftr" sz="quarter" idx="11"/>
          </p:nvPr>
        </p:nvSpPr>
        <p:spPr/>
        <p:txBody>
          <a:bodyPr/>
          <a:lstStyle/>
          <a:p>
            <a:r>
              <a:rPr lang="fi-FI"/>
              <a:t>TC</a:t>
            </a:r>
          </a:p>
        </p:txBody>
      </p:sp>
      <p:sp>
        <p:nvSpPr>
          <p:cNvPr id="7" name="Dian numeron paikkamerkki 6">
            <a:extLst>
              <a:ext uri="{FF2B5EF4-FFF2-40B4-BE49-F238E27FC236}">
                <a16:creationId xmlns:a16="http://schemas.microsoft.com/office/drawing/2014/main" id="{8CCB5A06-1A8B-430B-9856-82D7B4E5B157}"/>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3453642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D35CF3-D3A8-4308-9325-C64BCF1A2EA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D713AAF-C8B2-4F42-ABBD-14312F1BC7B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32C165-700B-41B9-B325-436094C12D40}"/>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55CD41CE-B7A7-4F34-B26A-26B5D84C8632}"/>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56C8110B-5400-4A3F-9502-9D871D63D840}"/>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3279373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50A1D1D-3F9C-48EF-BCB5-03472EA10B1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CFE0806-D646-49CA-881F-012518C48A8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9A97C9-904B-4F79-A833-C0B0295DD743}"/>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52A77CE2-77EA-4646-BB21-EACA5EED14C2}"/>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99E5D3F6-D545-47FA-967B-9D5BFEE121C8}"/>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3795149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5A7974-D0EC-41EE-8382-6A059C92CB2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07A53FE-55E1-4504-83DA-7AAF70A19E6D}"/>
              </a:ext>
            </a:extLst>
          </p:cNvPr>
          <p:cNvSpPr>
            <a:spLocks noGrp="1"/>
          </p:cNvSpPr>
          <p:nvPr>
            <p:ph type="dt" sz="half" idx="10"/>
          </p:nvPr>
        </p:nvSpPr>
        <p:spPr/>
        <p:txBody>
          <a:bodyPr/>
          <a:lstStyle/>
          <a:p>
            <a:r>
              <a:rPr lang="fi-FI"/>
              <a:t>17.5.2023</a:t>
            </a:r>
          </a:p>
        </p:txBody>
      </p:sp>
      <p:sp>
        <p:nvSpPr>
          <p:cNvPr id="4" name="Alatunnisteen paikkamerkki 3">
            <a:extLst>
              <a:ext uri="{FF2B5EF4-FFF2-40B4-BE49-F238E27FC236}">
                <a16:creationId xmlns:a16="http://schemas.microsoft.com/office/drawing/2014/main" id="{54E6AD89-6087-49EA-897E-E7C2946A6B3D}"/>
              </a:ext>
            </a:extLst>
          </p:cNvPr>
          <p:cNvSpPr>
            <a:spLocks noGrp="1"/>
          </p:cNvSpPr>
          <p:nvPr>
            <p:ph type="ftr" sz="quarter" idx="11"/>
          </p:nvPr>
        </p:nvSpPr>
        <p:spPr/>
        <p:txBody>
          <a:bodyPr/>
          <a:lstStyle/>
          <a:p>
            <a:r>
              <a:rPr lang="fi-FI"/>
              <a:t>TC</a:t>
            </a:r>
          </a:p>
        </p:txBody>
      </p:sp>
      <p:sp>
        <p:nvSpPr>
          <p:cNvPr id="5" name="Dian numeron paikkamerkki 4">
            <a:extLst>
              <a:ext uri="{FF2B5EF4-FFF2-40B4-BE49-F238E27FC236}">
                <a16:creationId xmlns:a16="http://schemas.microsoft.com/office/drawing/2014/main" id="{3EC9A17F-BCC4-4892-B41E-0D6216D192AC}"/>
              </a:ext>
            </a:extLst>
          </p:cNvPr>
          <p:cNvSpPr>
            <a:spLocks noGrp="1"/>
          </p:cNvSpPr>
          <p:nvPr>
            <p:ph type="sldNum" sz="quarter" idx="12"/>
          </p:nvPr>
        </p:nvSpPr>
        <p:spPr/>
        <p:txBody>
          <a:bodyPr/>
          <a:lstStyle/>
          <a:p>
            <a:fld id="{FECD070D-B852-41F4-9DA3-6CF4AFDFD6EA}" type="slidenum">
              <a:rPr lang="fi-FI" smtClean="0"/>
              <a:t>‹#›</a:t>
            </a:fld>
            <a:endParaRPr lang="fi-FI"/>
          </a:p>
        </p:txBody>
      </p:sp>
    </p:spTree>
    <p:extLst>
      <p:ext uri="{BB962C8B-B14F-4D97-AF65-F5344CB8AC3E}">
        <p14:creationId xmlns:p14="http://schemas.microsoft.com/office/powerpoint/2010/main" val="602296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9C12D0-5D98-4CCA-AB38-73BEA8C3D6F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E219D6-3EFF-4FF6-81A0-C3A64C418B3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85A527E-E21C-44F9-8924-0D989B540216}"/>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72CBFA59-D549-4777-9F3A-9303B0B07581}"/>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A4F38ABE-5727-485E-BDA0-2764EA464530}"/>
              </a:ext>
            </a:extLst>
          </p:cNvPr>
          <p:cNvSpPr>
            <a:spLocks noGrp="1"/>
          </p:cNvSpPr>
          <p:nvPr>
            <p:ph type="sldNum" sz="quarter" idx="12"/>
          </p:nvPr>
        </p:nvSpPr>
        <p:spPr/>
        <p:txBody>
          <a:bodyPr/>
          <a:lstStyle/>
          <a:p>
            <a:fld id="{FECD070D-B852-41F4-9DA3-6CF4AFDFD6EA}" type="slidenum">
              <a:rPr lang="fi-FI" smtClean="0"/>
              <a:t>‹#›</a:t>
            </a:fld>
            <a:endParaRPr lang="fi-FI"/>
          </a:p>
        </p:txBody>
      </p:sp>
      <p:pic>
        <p:nvPicPr>
          <p:cNvPr id="2050" name="Picture 2">
            <a:extLst>
              <a:ext uri="{FF2B5EF4-FFF2-40B4-BE49-F238E27FC236}">
                <a16:creationId xmlns:a16="http://schemas.microsoft.com/office/drawing/2014/main" id="{9CE57E82-57B6-4F8E-87CC-26B5A5BA49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2150" y="5845175"/>
            <a:ext cx="22288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302E968E-1F8E-4340-8F6F-45AF316BA1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2300" y="6056429"/>
            <a:ext cx="23812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63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26D7B1-B572-44FB-8A47-9FEE240A427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024028B-0CC1-4114-BC38-D6C71692A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A49C1D-D4B3-40AA-B960-D2752552AA26}"/>
              </a:ext>
            </a:extLst>
          </p:cNvPr>
          <p:cNvSpPr>
            <a:spLocks noGrp="1"/>
          </p:cNvSpPr>
          <p:nvPr>
            <p:ph type="dt" sz="half" idx="10"/>
          </p:nvPr>
        </p:nvSpPr>
        <p:spPr/>
        <p:txBody>
          <a:bodyPr/>
          <a:lstStyle/>
          <a:p>
            <a:r>
              <a:rPr lang="fi-FI"/>
              <a:t>17.5.2023</a:t>
            </a:r>
          </a:p>
        </p:txBody>
      </p:sp>
      <p:sp>
        <p:nvSpPr>
          <p:cNvPr id="5" name="Alatunnisteen paikkamerkki 4">
            <a:extLst>
              <a:ext uri="{FF2B5EF4-FFF2-40B4-BE49-F238E27FC236}">
                <a16:creationId xmlns:a16="http://schemas.microsoft.com/office/drawing/2014/main" id="{9A94CEA7-9C14-4551-84F8-CAF8FC824C11}"/>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0A3241BB-163A-48F7-8C1E-F34B1CB5E485}"/>
              </a:ext>
            </a:extLst>
          </p:cNvPr>
          <p:cNvSpPr>
            <a:spLocks noGrp="1"/>
          </p:cNvSpPr>
          <p:nvPr>
            <p:ph type="sldNum" sz="quarter" idx="12"/>
          </p:nvPr>
        </p:nvSpPr>
        <p:spPr/>
        <p:txBody>
          <a:bodyPr/>
          <a:lstStyle/>
          <a:p>
            <a:fld id="{FECD070D-B852-41F4-9DA3-6CF4AFDFD6EA}" type="slidenum">
              <a:rPr lang="fi-FI" smtClean="0"/>
              <a:t>‹#›</a:t>
            </a:fld>
            <a:endParaRPr lang="fi-FI"/>
          </a:p>
        </p:txBody>
      </p:sp>
    </p:spTree>
    <p:extLst>
      <p:ext uri="{BB962C8B-B14F-4D97-AF65-F5344CB8AC3E}">
        <p14:creationId xmlns:p14="http://schemas.microsoft.com/office/powerpoint/2010/main" val="1317821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AA3AA-DA56-4A3D-904E-CB743541404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F35B7EF-F8A2-4385-AFFB-7ED18FFEA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F334531-20CC-4924-A629-1B133E61BCF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FBBF711-A87E-4CBA-9C31-511E66FBE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44ED88D-013E-4863-8C37-72627AB91B5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78DB8ED-03F9-4D1E-9DEF-8B02EACBA1BD}"/>
              </a:ext>
            </a:extLst>
          </p:cNvPr>
          <p:cNvSpPr>
            <a:spLocks noGrp="1"/>
          </p:cNvSpPr>
          <p:nvPr>
            <p:ph type="dt" sz="half" idx="10"/>
          </p:nvPr>
        </p:nvSpPr>
        <p:spPr/>
        <p:txBody>
          <a:bodyPr/>
          <a:lstStyle/>
          <a:p>
            <a:r>
              <a:rPr lang="fi-FI"/>
              <a:t>30.3.2023</a:t>
            </a:r>
          </a:p>
        </p:txBody>
      </p:sp>
      <p:sp>
        <p:nvSpPr>
          <p:cNvPr id="8" name="Alatunnisteen paikkamerkki 7">
            <a:extLst>
              <a:ext uri="{FF2B5EF4-FFF2-40B4-BE49-F238E27FC236}">
                <a16:creationId xmlns:a16="http://schemas.microsoft.com/office/drawing/2014/main" id="{D8A76C14-22C4-4275-A101-86B0ED0467B4}"/>
              </a:ext>
            </a:extLst>
          </p:cNvPr>
          <p:cNvSpPr>
            <a:spLocks noGrp="1"/>
          </p:cNvSpPr>
          <p:nvPr>
            <p:ph type="ftr" sz="quarter" idx="11"/>
          </p:nvPr>
        </p:nvSpPr>
        <p:spPr/>
        <p:txBody>
          <a:bodyPr/>
          <a:lstStyle/>
          <a:p>
            <a:r>
              <a:rPr lang="fi-FI"/>
              <a:t>TC</a:t>
            </a:r>
          </a:p>
        </p:txBody>
      </p:sp>
      <p:sp>
        <p:nvSpPr>
          <p:cNvPr id="9" name="Dian numeron paikkamerkki 8">
            <a:extLst>
              <a:ext uri="{FF2B5EF4-FFF2-40B4-BE49-F238E27FC236}">
                <a16:creationId xmlns:a16="http://schemas.microsoft.com/office/drawing/2014/main" id="{5C4C7B0E-B51C-4716-8A5F-85ABAE4868FE}"/>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932717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53D8F4-A3C1-4B7D-9976-6127B0A9A8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6E52B9A-9083-442F-ADDC-C117505D6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F6C678A-6F47-4074-B497-4F4E7E9F4EE7}"/>
              </a:ext>
            </a:extLst>
          </p:cNvPr>
          <p:cNvSpPr>
            <a:spLocks noGrp="1"/>
          </p:cNvSpPr>
          <p:nvPr>
            <p:ph type="dt" sz="half" idx="10"/>
          </p:nvPr>
        </p:nvSpPr>
        <p:spPr/>
        <p:txBody>
          <a:bodyPr/>
          <a:lstStyle/>
          <a:p>
            <a:r>
              <a:rPr lang="fi-FI"/>
              <a:t>30.3.2023</a:t>
            </a:r>
          </a:p>
        </p:txBody>
      </p:sp>
      <p:sp>
        <p:nvSpPr>
          <p:cNvPr id="5" name="Alatunnisteen paikkamerkki 4">
            <a:extLst>
              <a:ext uri="{FF2B5EF4-FFF2-40B4-BE49-F238E27FC236}">
                <a16:creationId xmlns:a16="http://schemas.microsoft.com/office/drawing/2014/main" id="{6FED1EF2-4816-453E-86A6-D4D9708102C6}"/>
              </a:ext>
            </a:extLst>
          </p:cNvPr>
          <p:cNvSpPr>
            <a:spLocks noGrp="1"/>
          </p:cNvSpPr>
          <p:nvPr>
            <p:ph type="ftr" sz="quarter" idx="11"/>
          </p:nvPr>
        </p:nvSpPr>
        <p:spPr/>
        <p:txBody>
          <a:bodyPr/>
          <a:lstStyle/>
          <a:p>
            <a:r>
              <a:rPr lang="fi-FI"/>
              <a:t>TC</a:t>
            </a:r>
          </a:p>
        </p:txBody>
      </p:sp>
      <p:sp>
        <p:nvSpPr>
          <p:cNvPr id="6" name="Dian numeron paikkamerkki 5">
            <a:extLst>
              <a:ext uri="{FF2B5EF4-FFF2-40B4-BE49-F238E27FC236}">
                <a16:creationId xmlns:a16="http://schemas.microsoft.com/office/drawing/2014/main" id="{DD1744C3-2BE7-424E-9A38-97284885CD34}"/>
              </a:ext>
            </a:extLst>
          </p:cNvPr>
          <p:cNvSpPr>
            <a:spLocks noGrp="1"/>
          </p:cNvSpPr>
          <p:nvPr>
            <p:ph type="sldNum" sz="quarter" idx="12"/>
          </p:nvPr>
        </p:nvSpPr>
        <p:spPr/>
        <p:txBody>
          <a:bodyPr/>
          <a:lstStyle/>
          <a:p>
            <a:fld id="{C96233AC-960C-406C-B0F6-74CC6B9F1A90}" type="slidenum">
              <a:rPr lang="fi-FI" smtClean="0"/>
              <a:t>‹#›</a:t>
            </a:fld>
            <a:endParaRPr lang="fi-FI"/>
          </a:p>
        </p:txBody>
      </p:sp>
    </p:spTree>
    <p:extLst>
      <p:ext uri="{BB962C8B-B14F-4D97-AF65-F5344CB8AC3E}">
        <p14:creationId xmlns:p14="http://schemas.microsoft.com/office/powerpoint/2010/main" val="6811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 + kupla">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2C96AF4-3012-6741-B22E-88BC9F067E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011" y="922271"/>
            <a:ext cx="5035470" cy="5035470"/>
          </a:xfrm>
          <a:prstGeom prst="rect">
            <a:avLst/>
          </a:prstGeom>
        </p:spPr>
      </p:pic>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1759785" y="1685519"/>
            <a:ext cx="3853921" cy="3486961"/>
          </a:xfrm>
        </p:spPr>
        <p:txBody>
          <a:bodyPr anchor="ctr" anchorCtr="0">
            <a:normAutofit/>
          </a:bodyPr>
          <a:lstStyle>
            <a:lvl1pPr algn="ct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1685518"/>
            <a:ext cx="3814382" cy="3486961"/>
          </a:xfrm>
        </p:spPr>
        <p:txBody>
          <a:bodyPr anchor="ctr" anchorCtr="0">
            <a:norm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pic>
        <p:nvPicPr>
          <p:cNvPr id="7" name="Picture 6">
            <a:extLst>
              <a:ext uri="{FF2B5EF4-FFF2-40B4-BE49-F238E27FC236}">
                <a16:creationId xmlns:a16="http://schemas.microsoft.com/office/drawing/2014/main" id="{0989115C-F9DB-B840-8F83-F52B21729BA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1389999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ääotsikko valkoine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tx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2" name="Tekstin paikkamerkki 2">
            <a:extLst>
              <a:ext uri="{FF2B5EF4-FFF2-40B4-BE49-F238E27FC236}">
                <a16:creationId xmlns:a16="http://schemas.microsoft.com/office/drawing/2014/main" id="{174D5643-7870-484F-9FDF-4396CD57C6BD}"/>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FBFD1C6E-5FB8-7342-9369-79AA5C02394D}"/>
              </a:ext>
            </a:extLst>
          </p:cNvPr>
          <p:cNvPicPr>
            <a:picLocks noChangeAspect="1"/>
          </p:cNvPicPr>
          <p:nvPr userDrawn="1"/>
        </p:nvPicPr>
        <p:blipFill>
          <a:blip r:embed="rId2"/>
          <a:stretch>
            <a:fillRect/>
          </a:stretch>
        </p:blipFill>
        <p:spPr>
          <a:xfrm>
            <a:off x="4587238" y="5444835"/>
            <a:ext cx="3017520" cy="614680"/>
          </a:xfrm>
          <a:prstGeom prst="rect">
            <a:avLst/>
          </a:prstGeom>
        </p:spPr>
      </p:pic>
    </p:spTree>
    <p:extLst>
      <p:ext uri="{BB962C8B-B14F-4D97-AF65-F5344CB8AC3E}">
        <p14:creationId xmlns:p14="http://schemas.microsoft.com/office/powerpoint/2010/main" val="179946831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ääotsikko sininen">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12A5F1-18DC-C544-9D79-7B8030528D1D}"/>
              </a:ext>
            </a:extLst>
          </p:cNvPr>
          <p:cNvSpPr>
            <a:spLocks noGrp="1"/>
          </p:cNvSpPr>
          <p:nvPr>
            <p:ph type="title" hasCustomPrompt="1"/>
          </p:nvPr>
        </p:nvSpPr>
        <p:spPr>
          <a:xfrm>
            <a:off x="1801090" y="1620968"/>
            <a:ext cx="8589817" cy="1945087"/>
          </a:xfrm>
        </p:spPr>
        <p:txBody>
          <a:bodyPr anchor="ctr">
            <a:normAutofit/>
          </a:bodyPr>
          <a:lstStyle>
            <a:lvl1pPr algn="ctr">
              <a:lnSpc>
                <a:spcPct val="110000"/>
              </a:lnSpc>
              <a:defRPr sz="4400" b="0">
                <a:solidFill>
                  <a:schemeClr val="bg1"/>
                </a:solidFill>
              </a:defRPr>
            </a:lvl1pPr>
          </a:lstStyle>
          <a:p>
            <a:r>
              <a:rPr lang="en-US"/>
              <a:t>Lisää otsikko</a:t>
            </a:r>
          </a:p>
        </p:txBody>
      </p:sp>
      <p:sp>
        <p:nvSpPr>
          <p:cNvPr id="15" name="Suorakulmio 14">
            <a:extLst>
              <a:ext uri="{FF2B5EF4-FFF2-40B4-BE49-F238E27FC236}">
                <a16:creationId xmlns:a16="http://schemas.microsoft.com/office/drawing/2014/main" id="{0CAF2CCF-013A-E24C-ABBF-FBB0CE9D6263}"/>
              </a:ext>
              <a:ext uri="{C183D7F6-B498-43B3-948B-1728B52AA6E4}">
                <adec:decorative xmlns:adec="http://schemas.microsoft.com/office/drawing/2017/decorative" val="1"/>
              </a:ext>
            </a:extLst>
          </p:cNvPr>
          <p:cNvSpPr/>
          <p:nvPr userDrawn="1"/>
        </p:nvSpPr>
        <p:spPr>
          <a:xfrm>
            <a:off x="5163101" y="3785837"/>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0" name="Alaotsikko 2">
            <a:extLst>
              <a:ext uri="{FF2B5EF4-FFF2-40B4-BE49-F238E27FC236}">
                <a16:creationId xmlns:a16="http://schemas.microsoft.com/office/drawing/2014/main" id="{E6BBC931-2CA2-1F48-B19B-F27DEE6FBA06}"/>
              </a:ext>
            </a:extLst>
          </p:cNvPr>
          <p:cNvSpPr>
            <a:spLocks noGrp="1"/>
          </p:cNvSpPr>
          <p:nvPr>
            <p:ph type="subTitle" idx="1" hasCustomPrompt="1"/>
          </p:nvPr>
        </p:nvSpPr>
        <p:spPr>
          <a:xfrm>
            <a:off x="3342195" y="4124309"/>
            <a:ext cx="5507608" cy="381663"/>
          </a:xfrm>
        </p:spPr>
        <p:txBody>
          <a:bodyPr>
            <a:normAutofit/>
          </a:bodyPr>
          <a:lstStyle>
            <a:lvl1pPr marL="0" indent="0" algn="ctr">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3" name="Tekstin paikkamerkki 2">
            <a:extLst>
              <a:ext uri="{FF2B5EF4-FFF2-40B4-BE49-F238E27FC236}">
                <a16:creationId xmlns:a16="http://schemas.microsoft.com/office/drawing/2014/main" id="{94E53142-278F-714E-9CFF-6CC6ACE73D07}"/>
              </a:ext>
            </a:extLst>
          </p:cNvPr>
          <p:cNvSpPr>
            <a:spLocks noGrp="1"/>
          </p:cNvSpPr>
          <p:nvPr>
            <p:ph type="body" sz="quarter" idx="11" hasCustomPrompt="1"/>
          </p:nvPr>
        </p:nvSpPr>
        <p:spPr>
          <a:xfrm>
            <a:off x="3342195" y="4566200"/>
            <a:ext cx="5507608" cy="311150"/>
          </a:xfrm>
        </p:spPr>
        <p:txBody>
          <a:bodyPr>
            <a:noAutofit/>
          </a:bodyPr>
          <a:lstStyle>
            <a:lvl1pPr marL="0" indent="0" algn="ctr">
              <a:buNone/>
              <a:defRPr sz="1800">
                <a:solidFill>
                  <a:schemeClr val="bg1"/>
                </a:solidFill>
              </a:defRPr>
            </a:lvl1pPr>
          </a:lstStyle>
          <a:p>
            <a:pPr lvl="0"/>
            <a:r>
              <a:rPr lang="fi-FI"/>
              <a:t>25.3.2022</a:t>
            </a:r>
          </a:p>
        </p:txBody>
      </p:sp>
      <p:pic>
        <p:nvPicPr>
          <p:cNvPr id="2" name="Picture 1" descr="Päijät-Hämeen hyvinvointialueen tunnus">
            <a:extLst>
              <a:ext uri="{FF2B5EF4-FFF2-40B4-BE49-F238E27FC236}">
                <a16:creationId xmlns:a16="http://schemas.microsoft.com/office/drawing/2014/main" id="{E4F02298-2CAB-234D-96B7-790CD6F14206}"/>
              </a:ext>
            </a:extLst>
          </p:cNvPr>
          <p:cNvPicPr>
            <a:picLocks noChangeAspect="1"/>
          </p:cNvPicPr>
          <p:nvPr userDrawn="1"/>
        </p:nvPicPr>
        <p:blipFill>
          <a:blip r:embed="rId2"/>
          <a:stretch>
            <a:fillRect/>
          </a:stretch>
        </p:blipFill>
        <p:spPr>
          <a:xfrm>
            <a:off x="4587240" y="5462624"/>
            <a:ext cx="3017520" cy="614680"/>
          </a:xfrm>
          <a:prstGeom prst="rect">
            <a:avLst/>
          </a:prstGeom>
        </p:spPr>
      </p:pic>
    </p:spTree>
    <p:extLst>
      <p:ext uri="{BB962C8B-B14F-4D97-AF65-F5344CB8AC3E}">
        <p14:creationId xmlns:p14="http://schemas.microsoft.com/office/powerpoint/2010/main" val="1813270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ääotsikko vasen + muodot">
    <p:bg>
      <p:bgPr>
        <a:solidFill>
          <a:schemeClr val="bg1"/>
        </a:solidFill>
        <a:effectLst/>
      </p:bgPr>
    </p:bg>
    <p:spTree>
      <p:nvGrpSpPr>
        <p:cNvPr id="1" name=""/>
        <p:cNvGrpSpPr/>
        <p:nvPr/>
      </p:nvGrpSpPr>
      <p:grpSpPr>
        <a:xfrm>
          <a:off x="0" y="0"/>
          <a:ext cx="0" cy="0"/>
          <a:chOff x="0" y="0"/>
          <a:chExt cx="0" cy="0"/>
        </a:xfrm>
      </p:grpSpPr>
      <p:sp>
        <p:nvSpPr>
          <p:cNvPr id="47" name="Otsikko">
            <a:extLst>
              <a:ext uri="{FF2B5EF4-FFF2-40B4-BE49-F238E27FC236}">
                <a16:creationId xmlns:a16="http://schemas.microsoft.com/office/drawing/2014/main" id="{764B5F8D-06FE-BD41-A85F-BD51556179A2}"/>
              </a:ext>
            </a:extLst>
          </p:cNvPr>
          <p:cNvSpPr>
            <a:spLocks noGrp="1"/>
          </p:cNvSpPr>
          <p:nvPr>
            <p:ph type="title" hasCustomPrompt="1"/>
          </p:nvPr>
        </p:nvSpPr>
        <p:spPr>
          <a:xfrm>
            <a:off x="1069696" y="848034"/>
            <a:ext cx="5691321" cy="2577549"/>
          </a:xfrm>
        </p:spPr>
        <p:txBody>
          <a:bodyPr anchor="b">
            <a:normAutofit/>
          </a:bodyPr>
          <a:lstStyle>
            <a:lvl1pPr>
              <a:lnSpc>
                <a:spcPct val="100000"/>
              </a:lnSpc>
              <a:defRPr sz="4400" b="0">
                <a:solidFill>
                  <a:schemeClr val="tx2"/>
                </a:solidFill>
              </a:defRPr>
            </a:lvl1pPr>
          </a:lstStyle>
          <a:p>
            <a:r>
              <a:rPr lang="en-US"/>
              <a:t>Lisää otsikko</a:t>
            </a:r>
          </a:p>
        </p:txBody>
      </p:sp>
      <p:sp>
        <p:nvSpPr>
          <p:cNvPr id="11" name="Suorakulmio 10">
            <a:extLst>
              <a:ext uri="{FF2B5EF4-FFF2-40B4-BE49-F238E27FC236}">
                <a16:creationId xmlns:a16="http://schemas.microsoft.com/office/drawing/2014/main" id="{D0A8BE68-D405-564E-9713-488850FEDCDF}"/>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5" name="Alaotsikko 2">
            <a:extLst>
              <a:ext uri="{FF2B5EF4-FFF2-40B4-BE49-F238E27FC236}">
                <a16:creationId xmlns:a16="http://schemas.microsoft.com/office/drawing/2014/main" id="{C41ED881-0300-4544-98BF-7DD4E00A6A47}"/>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B4CE6077-2BE3-634E-BCBD-0798905D0B17}"/>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pic>
        <p:nvPicPr>
          <p:cNvPr id="7" name="Picture 6" descr="Päijät-Hämeen hyvinvointialueen tunnus">
            <a:extLst>
              <a:ext uri="{FF2B5EF4-FFF2-40B4-BE49-F238E27FC236}">
                <a16:creationId xmlns:a16="http://schemas.microsoft.com/office/drawing/2014/main" id="{3EDBD58A-95C4-CD4E-B4CB-9F3B7D3D3640}"/>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269575535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ääotsikko + kuv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5" name="Kuvan paikkamerkki 4" descr="Valokuva.">
            <a:extLst>
              <a:ext uri="{FF2B5EF4-FFF2-40B4-BE49-F238E27FC236}">
                <a16:creationId xmlns:a16="http://schemas.microsoft.com/office/drawing/2014/main" id="{EDED0153-D7D7-DD43-9D95-D3961709738B}"/>
              </a:ext>
            </a:extLst>
          </p:cNvPr>
          <p:cNvSpPr>
            <a:spLocks noGrp="1"/>
          </p:cNvSpPr>
          <p:nvPr>
            <p:ph type="pic" sz="quarter" idx="12" hasCustomPrompt="1"/>
          </p:nvPr>
        </p:nvSpPr>
        <p:spPr>
          <a:xfrm>
            <a:off x="6120195" y="0"/>
            <a:ext cx="6077708" cy="6858000"/>
          </a:xfrm>
        </p:spPr>
        <p:txBody>
          <a:bodyPr/>
          <a:lstStyle>
            <a:lvl1pPr marL="0" indent="0" algn="ctr">
              <a:buFont typeface="Arial" panose="020B0604020202020204" pitchFamily="34" charse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CA9073D-8CE5-FC43-943C-0A8F18BB1BAF}"/>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2570452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ääotsikko + kuva muodossa">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3F1E45-DB08-C148-AED3-C47B43143372}"/>
              </a:ext>
            </a:extLst>
          </p:cNvPr>
          <p:cNvSpPr>
            <a:spLocks noGrp="1"/>
          </p:cNvSpPr>
          <p:nvPr>
            <p:ph type="title" hasCustomPrompt="1"/>
          </p:nvPr>
        </p:nvSpPr>
        <p:spPr>
          <a:xfrm>
            <a:off x="1063634" y="1523367"/>
            <a:ext cx="4526283" cy="1905634"/>
          </a:xfrm>
        </p:spPr>
        <p:txBody>
          <a:bodyPr anchor="b">
            <a:normAutofit/>
          </a:bodyPr>
          <a:lstStyle>
            <a:lvl1pPr>
              <a:lnSpc>
                <a:spcPct val="100000"/>
              </a:lnSpc>
              <a:defRPr sz="4400" b="0">
                <a:solidFill>
                  <a:schemeClr val="tx2"/>
                </a:solidFill>
              </a:defRPr>
            </a:lvl1pPr>
          </a:lstStyle>
          <a:p>
            <a:r>
              <a:rPr lang="en-US"/>
              <a:t>Lisää otsikko</a:t>
            </a:r>
          </a:p>
        </p:txBody>
      </p:sp>
      <p:sp>
        <p:nvSpPr>
          <p:cNvPr id="15" name="Suorakulmio 14">
            <a:extLst>
              <a:ext uri="{FF2B5EF4-FFF2-40B4-BE49-F238E27FC236}">
                <a16:creationId xmlns:a16="http://schemas.microsoft.com/office/drawing/2014/main" id="{9F1D1AEC-036F-6843-8E4F-22611C402DA4}"/>
              </a:ext>
              <a:ext uri="{C183D7F6-B498-43B3-948B-1728B52AA6E4}">
                <adec:decorative xmlns:adec="http://schemas.microsoft.com/office/drawing/2017/decorative" val="1"/>
              </a:ext>
            </a:extLst>
          </p:cNvPr>
          <p:cNvSpPr/>
          <p:nvPr userDrawn="1"/>
        </p:nvSpPr>
        <p:spPr>
          <a:xfrm>
            <a:off x="1138861" y="3598518"/>
            <a:ext cx="1865796" cy="7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sp>
        <p:nvSpPr>
          <p:cNvPr id="13" name="Alaotsikko 2">
            <a:extLst>
              <a:ext uri="{FF2B5EF4-FFF2-40B4-BE49-F238E27FC236}">
                <a16:creationId xmlns:a16="http://schemas.microsoft.com/office/drawing/2014/main" id="{087C556B-EFD2-1942-A531-8AA7F3FC562A}"/>
              </a:ext>
            </a:extLst>
          </p:cNvPr>
          <p:cNvSpPr>
            <a:spLocks noGrp="1"/>
          </p:cNvSpPr>
          <p:nvPr>
            <p:ph type="subTitle" idx="1" hasCustomPrompt="1"/>
          </p:nvPr>
        </p:nvSpPr>
        <p:spPr>
          <a:xfrm>
            <a:off x="1063634" y="3926092"/>
            <a:ext cx="2828936" cy="286096"/>
          </a:xfrm>
        </p:spPr>
        <p:txBody>
          <a:bodyPr anchor="b">
            <a:noAutofit/>
          </a:bodyPr>
          <a:lstStyle>
            <a:lvl1pPr marL="0" indent="0" algn="l">
              <a:lnSpc>
                <a:spcPct val="105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err="1"/>
              <a:t>Etunimi</a:t>
            </a:r>
            <a:r>
              <a:rPr lang="en-GB" noProof="0"/>
              <a:t> </a:t>
            </a:r>
            <a:r>
              <a:rPr lang="en-GB" noProof="0" err="1"/>
              <a:t>Sukunimi</a:t>
            </a:r>
            <a:endParaRPr lang="fi-FI" noProof="0"/>
          </a:p>
        </p:txBody>
      </p:sp>
      <p:sp>
        <p:nvSpPr>
          <p:cNvPr id="16" name="Tekstin paikkamerkki 2">
            <a:extLst>
              <a:ext uri="{FF2B5EF4-FFF2-40B4-BE49-F238E27FC236}">
                <a16:creationId xmlns:a16="http://schemas.microsoft.com/office/drawing/2014/main" id="{118EF8C2-C108-E040-BF84-009DF34F82FA}"/>
              </a:ext>
            </a:extLst>
          </p:cNvPr>
          <p:cNvSpPr>
            <a:spLocks noGrp="1"/>
          </p:cNvSpPr>
          <p:nvPr>
            <p:ph type="body" sz="quarter" idx="11" hasCustomPrompt="1"/>
          </p:nvPr>
        </p:nvSpPr>
        <p:spPr>
          <a:xfrm>
            <a:off x="1063633" y="4306798"/>
            <a:ext cx="2847229" cy="311150"/>
          </a:xfrm>
        </p:spPr>
        <p:txBody>
          <a:bodyPr>
            <a:noAutofit/>
          </a:bodyPr>
          <a:lstStyle>
            <a:lvl1pPr marL="0" indent="0" algn="l">
              <a:buNone/>
              <a:defRPr sz="1800">
                <a:solidFill>
                  <a:schemeClr val="tx2"/>
                </a:solidFill>
              </a:defRPr>
            </a:lvl1pPr>
          </a:lstStyle>
          <a:p>
            <a:pPr lvl="0"/>
            <a:r>
              <a:rPr lang="fi-FI"/>
              <a:t>25.3.2022</a:t>
            </a:r>
          </a:p>
        </p:txBody>
      </p:sp>
      <p:sp>
        <p:nvSpPr>
          <p:cNvPr id="11" name="Picture Placeholder 10" descr="Valokuva.">
            <a:extLst>
              <a:ext uri="{FF2B5EF4-FFF2-40B4-BE49-F238E27FC236}">
                <a16:creationId xmlns:a16="http://schemas.microsoft.com/office/drawing/2014/main" id="{E8ADBAD2-6258-AC49-ACB6-978279CF7FEB}"/>
              </a:ext>
            </a:extLst>
          </p:cNvPr>
          <p:cNvSpPr>
            <a:spLocks noGrp="1"/>
          </p:cNvSpPr>
          <p:nvPr>
            <p:ph type="pic" sz="quarter" idx="12" hasCustomPrompt="1"/>
          </p:nvPr>
        </p:nvSpPr>
        <p:spPr>
          <a:xfrm>
            <a:off x="6267931" y="724573"/>
            <a:ext cx="5408853" cy="5408853"/>
          </a:xfrm>
          <a:prstGeom prst="ellipse">
            <a:avLst/>
          </a:prstGeom>
          <a:solidFill>
            <a:schemeClr val="bg1">
              <a:alpha val="50000"/>
            </a:schemeClr>
          </a:solidFill>
        </p:spPr>
        <p:txBody>
          <a:bodyPr wrap="square">
            <a:noAutofit/>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8" name="Picture 7" descr="Päijät-Hämeen hyvinvointialueen tunnus">
            <a:extLst>
              <a:ext uri="{FF2B5EF4-FFF2-40B4-BE49-F238E27FC236}">
                <a16:creationId xmlns:a16="http://schemas.microsoft.com/office/drawing/2014/main" id="{8F1D1C89-3810-4649-BA11-8FFCD72FD335}"/>
              </a:ext>
            </a:extLst>
          </p:cNvPr>
          <p:cNvPicPr>
            <a:picLocks noChangeAspect="1"/>
          </p:cNvPicPr>
          <p:nvPr userDrawn="1"/>
        </p:nvPicPr>
        <p:blipFill>
          <a:blip r:embed="rId2"/>
          <a:stretch>
            <a:fillRect/>
          </a:stretch>
        </p:blipFill>
        <p:spPr>
          <a:xfrm>
            <a:off x="911225" y="5702626"/>
            <a:ext cx="3017520" cy="614680"/>
          </a:xfrm>
          <a:prstGeom prst="rect">
            <a:avLst/>
          </a:prstGeom>
        </p:spPr>
      </p:pic>
    </p:spTree>
    <p:extLst>
      <p:ext uri="{BB962C8B-B14F-4D97-AF65-F5344CB8AC3E}">
        <p14:creationId xmlns:p14="http://schemas.microsoft.com/office/powerpoint/2010/main" val="3209202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 + kuva">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6800199" y="1097443"/>
            <a:ext cx="4638426" cy="2029692"/>
          </a:xfrm>
        </p:spPr>
        <p:txBody>
          <a:bodyPr anchor="b" anchorCtr="0">
            <a:normAutofit/>
          </a:bodyPr>
          <a:lstStyle>
            <a:lvl1pP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3400383"/>
            <a:ext cx="4638425" cy="2360174"/>
          </a:xfrm>
        </p:spPr>
        <p:txBody>
          <a:bodyPr anchor="t">
            <a:no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sp>
        <p:nvSpPr>
          <p:cNvPr id="10" name="Kuvan paikkamerkki 4" descr="Valokuva.">
            <a:extLst>
              <a:ext uri="{FF2B5EF4-FFF2-40B4-BE49-F238E27FC236}">
                <a16:creationId xmlns:a16="http://schemas.microsoft.com/office/drawing/2014/main" id="{87CC5852-410B-534D-A9D8-1C8FFFB6CC44}"/>
              </a:ext>
            </a:extLst>
          </p:cNvPr>
          <p:cNvSpPr>
            <a:spLocks noGrp="1"/>
          </p:cNvSpPr>
          <p:nvPr>
            <p:ph type="pic" sz="quarter" idx="12" hasCustomPrompt="1"/>
          </p:nvPr>
        </p:nvSpPr>
        <p:spPr>
          <a:xfrm>
            <a:off x="18292" y="0"/>
            <a:ext cx="6077708" cy="6858000"/>
          </a:xfrm>
        </p:spPr>
        <p:txBody>
          <a:bodyPr/>
          <a:lstStyle>
            <a:lvl1pPr marL="0" indent="0">
              <a:buNone/>
              <a:defRPr>
                <a:solidFill>
                  <a:schemeClr val="bg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2" name="Picture 1">
            <a:extLst>
              <a:ext uri="{FF2B5EF4-FFF2-40B4-BE49-F238E27FC236}">
                <a16:creationId xmlns:a16="http://schemas.microsoft.com/office/drawing/2014/main" id="{059733A8-5147-DF4D-AA6E-1E5ACCC38C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426131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 + kupla">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2C96AF4-3012-6741-B22E-88BC9F067E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011" y="922271"/>
            <a:ext cx="5035470" cy="5035470"/>
          </a:xfrm>
          <a:prstGeom prst="rect">
            <a:avLst/>
          </a:prstGeom>
        </p:spPr>
      </p:pic>
      <p:sp>
        <p:nvSpPr>
          <p:cNvPr id="11" name="Title 1">
            <a:extLst>
              <a:ext uri="{FF2B5EF4-FFF2-40B4-BE49-F238E27FC236}">
                <a16:creationId xmlns:a16="http://schemas.microsoft.com/office/drawing/2014/main" id="{DF2AB4FF-FCBC-414A-9576-0D1991E05768}"/>
              </a:ext>
            </a:extLst>
          </p:cNvPr>
          <p:cNvSpPr>
            <a:spLocks noGrp="1"/>
          </p:cNvSpPr>
          <p:nvPr>
            <p:ph type="title" hasCustomPrompt="1"/>
          </p:nvPr>
        </p:nvSpPr>
        <p:spPr>
          <a:xfrm>
            <a:off x="1759785" y="1685519"/>
            <a:ext cx="3853921" cy="3486961"/>
          </a:xfrm>
        </p:spPr>
        <p:txBody>
          <a:bodyPr anchor="ctr" anchorCtr="0">
            <a:normAutofit/>
          </a:bodyPr>
          <a:lstStyle>
            <a:lvl1pPr algn="ctr">
              <a:lnSpc>
                <a:spcPct val="110000"/>
              </a:lnSpc>
              <a:defRPr sz="3400" b="0">
                <a:solidFill>
                  <a:schemeClr val="bg1"/>
                </a:solidFill>
              </a:defRPr>
            </a:lvl1pPr>
          </a:lstStyle>
          <a:p>
            <a:r>
              <a:rPr lang="en-US" err="1"/>
              <a:t>Lisää otsikko</a:t>
            </a:r>
            <a:endParaRPr lang="en-US"/>
          </a:p>
        </p:txBody>
      </p:sp>
      <p:sp>
        <p:nvSpPr>
          <p:cNvPr id="8" name="Alaotsikko 2">
            <a:extLst>
              <a:ext uri="{FF2B5EF4-FFF2-40B4-BE49-F238E27FC236}">
                <a16:creationId xmlns:a16="http://schemas.microsoft.com/office/drawing/2014/main" id="{EFAAA211-486B-8641-8C87-96A998CFF63D}"/>
              </a:ext>
            </a:extLst>
          </p:cNvPr>
          <p:cNvSpPr>
            <a:spLocks noGrp="1"/>
          </p:cNvSpPr>
          <p:nvPr>
            <p:ph type="subTitle" idx="1" hasCustomPrompt="1"/>
          </p:nvPr>
        </p:nvSpPr>
        <p:spPr>
          <a:xfrm>
            <a:off x="6800199" y="1685518"/>
            <a:ext cx="3814382" cy="3486961"/>
          </a:xfrm>
        </p:spPr>
        <p:txBody>
          <a:bodyPr anchor="ctr" anchorCtr="0">
            <a:norm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Lisää teksti</a:t>
            </a:r>
            <a:endParaRPr lang="fi-FI" noProof="0"/>
          </a:p>
        </p:txBody>
      </p:sp>
      <p:pic>
        <p:nvPicPr>
          <p:cNvPr id="7" name="Picture 6">
            <a:extLst>
              <a:ext uri="{FF2B5EF4-FFF2-40B4-BE49-F238E27FC236}">
                <a16:creationId xmlns:a16="http://schemas.microsoft.com/office/drawing/2014/main" id="{0989115C-F9DB-B840-8F83-F52B21729BA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1886630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Ydinviesti">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D495AA-64FA-434D-B4E4-7E324AF786D0}"/>
              </a:ext>
            </a:extLst>
          </p:cNvPr>
          <p:cNvSpPr>
            <a:spLocks noGrp="1"/>
          </p:cNvSpPr>
          <p:nvPr>
            <p:ph type="title" hasCustomPrompt="1"/>
          </p:nvPr>
        </p:nvSpPr>
        <p:spPr>
          <a:xfrm>
            <a:off x="2161647" y="1516283"/>
            <a:ext cx="7868706" cy="2599310"/>
          </a:xfrm>
        </p:spPr>
        <p:txBody>
          <a:bodyPr anchor="b">
            <a:normAutofit/>
          </a:bodyPr>
          <a:lstStyle>
            <a:lvl1pPr algn="ctr">
              <a:lnSpc>
                <a:spcPct val="110000"/>
              </a:lnSpc>
              <a:defRPr sz="3400" b="0">
                <a:solidFill>
                  <a:schemeClr val="bg2"/>
                </a:solidFill>
              </a:defRPr>
            </a:lvl1pPr>
          </a:lstStyle>
          <a:p>
            <a:r>
              <a:rPr lang="en-US"/>
              <a:t>Lisää teksti</a:t>
            </a:r>
          </a:p>
        </p:txBody>
      </p:sp>
      <p:sp>
        <p:nvSpPr>
          <p:cNvPr id="4" name="Suorakulmio 14">
            <a:extLst>
              <a:ext uri="{FF2B5EF4-FFF2-40B4-BE49-F238E27FC236}">
                <a16:creationId xmlns:a16="http://schemas.microsoft.com/office/drawing/2014/main" id="{D47384E8-7510-C747-AB2F-7AA01FA7ABC3}"/>
              </a:ext>
              <a:ext uri="{C183D7F6-B498-43B3-948B-1728B52AA6E4}">
                <adec:decorative xmlns:adec="http://schemas.microsoft.com/office/drawing/2017/decorative" val="1"/>
              </a:ext>
            </a:extLst>
          </p:cNvPr>
          <p:cNvSpPr/>
          <p:nvPr userDrawn="1"/>
        </p:nvSpPr>
        <p:spPr>
          <a:xfrm>
            <a:off x="5163101" y="4341421"/>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pic>
        <p:nvPicPr>
          <p:cNvPr id="5" name="Picture 4">
            <a:extLst>
              <a:ext uri="{FF2B5EF4-FFF2-40B4-BE49-F238E27FC236}">
                <a16:creationId xmlns:a16="http://schemas.microsoft.com/office/drawing/2014/main" id="{FBABC8ED-47B8-4F45-9AA6-7EED29648F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353801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 + sisälto + muodo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883544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ED6A4F31-1683-BD41-A890-DBAA34F549F8}"/>
              </a:ext>
            </a:extLst>
          </p:cNvPr>
          <p:cNvSpPr>
            <a:spLocks noGrp="1"/>
          </p:cNvSpPr>
          <p:nvPr>
            <p:ph sz="quarter" idx="11" hasCustomPrompt="1"/>
          </p:nvPr>
        </p:nvSpPr>
        <p:spPr>
          <a:xfrm>
            <a:off x="1150937" y="2036763"/>
            <a:ext cx="8835745" cy="4337050"/>
          </a:xfrm>
        </p:spPr>
        <p:txBody>
          <a:bodyPr/>
          <a:lstStyle>
            <a:lvl1pPr marL="12700" indent="0">
              <a:buNone/>
              <a:defRPr/>
            </a:lvl1pPr>
          </a:lstStyle>
          <a:p>
            <a:pPr lvl="0"/>
            <a:r>
              <a:rPr lang="en-GB"/>
              <a:t>Lisää teksti</a:t>
            </a:r>
            <a:endParaRPr lang="en-FI"/>
          </a:p>
        </p:txBody>
      </p:sp>
      <p:pic>
        <p:nvPicPr>
          <p:cNvPr id="12" name="Picture 11">
            <a:extLst>
              <a:ext uri="{FF2B5EF4-FFF2-40B4-BE49-F238E27FC236}">
                <a16:creationId xmlns:a16="http://schemas.microsoft.com/office/drawing/2014/main" id="{E615DAA8-1AC6-0A49-B2B3-217391A7A22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pic>
        <p:nvPicPr>
          <p:cNvPr id="14" name="Picture 13">
            <a:extLst>
              <a:ext uri="{FF2B5EF4-FFF2-40B4-BE49-F238E27FC236}">
                <a16:creationId xmlns:a16="http://schemas.microsoft.com/office/drawing/2014/main" id="{8815325D-9F05-764A-AAED-6192E045CE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945804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 sisälto">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B8C0C715-2090-C146-8A59-41914E0DF3B1}"/>
              </a:ext>
            </a:extLst>
          </p:cNvPr>
          <p:cNvSpPr>
            <a:spLocks noGrp="1"/>
          </p:cNvSpPr>
          <p:nvPr>
            <p:ph sz="quarter" idx="11" hasCustomPrompt="1"/>
          </p:nvPr>
        </p:nvSpPr>
        <p:spPr>
          <a:xfrm>
            <a:off x="1150937" y="2036763"/>
            <a:ext cx="9847117" cy="4337050"/>
          </a:xfrm>
        </p:spPr>
        <p:txBody>
          <a:bodyPr/>
          <a:lstStyle>
            <a:lvl1pPr marL="12700" indent="0">
              <a:buNone/>
              <a:defRPr/>
            </a:lvl1pPr>
          </a:lstStyle>
          <a:p>
            <a:pPr lvl="0"/>
            <a:r>
              <a:rPr lang="en-GB"/>
              <a:t>Lisää teksti</a:t>
            </a:r>
            <a:endParaRPr lang="en-FI"/>
          </a:p>
        </p:txBody>
      </p:sp>
      <p:pic>
        <p:nvPicPr>
          <p:cNvPr id="6" name="Picture 5">
            <a:extLst>
              <a:ext uri="{FF2B5EF4-FFF2-40B4-BE49-F238E27FC236}">
                <a16:creationId xmlns:a16="http://schemas.microsoft.com/office/drawing/2014/main" id="{1E34243E-7ECB-FD41-8A33-F19D40AD79E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54729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dinviesti">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D495AA-64FA-434D-B4E4-7E324AF786D0}"/>
              </a:ext>
            </a:extLst>
          </p:cNvPr>
          <p:cNvSpPr>
            <a:spLocks noGrp="1"/>
          </p:cNvSpPr>
          <p:nvPr>
            <p:ph type="title" hasCustomPrompt="1"/>
          </p:nvPr>
        </p:nvSpPr>
        <p:spPr>
          <a:xfrm>
            <a:off x="2161647" y="1516283"/>
            <a:ext cx="7868706" cy="2599310"/>
          </a:xfrm>
        </p:spPr>
        <p:txBody>
          <a:bodyPr anchor="b">
            <a:normAutofit/>
          </a:bodyPr>
          <a:lstStyle>
            <a:lvl1pPr algn="ctr">
              <a:lnSpc>
                <a:spcPct val="110000"/>
              </a:lnSpc>
              <a:defRPr sz="3400" b="0">
                <a:solidFill>
                  <a:schemeClr val="bg2"/>
                </a:solidFill>
              </a:defRPr>
            </a:lvl1pPr>
          </a:lstStyle>
          <a:p>
            <a:r>
              <a:rPr lang="en-US"/>
              <a:t>Lisää teksti</a:t>
            </a:r>
          </a:p>
        </p:txBody>
      </p:sp>
      <p:sp>
        <p:nvSpPr>
          <p:cNvPr id="4" name="Suorakulmio 14">
            <a:extLst>
              <a:ext uri="{FF2B5EF4-FFF2-40B4-BE49-F238E27FC236}">
                <a16:creationId xmlns:a16="http://schemas.microsoft.com/office/drawing/2014/main" id="{D47384E8-7510-C747-AB2F-7AA01FA7ABC3}"/>
              </a:ext>
              <a:ext uri="{C183D7F6-B498-43B3-948B-1728B52AA6E4}">
                <adec:decorative xmlns:adec="http://schemas.microsoft.com/office/drawing/2017/decorative" val="1"/>
              </a:ext>
            </a:extLst>
          </p:cNvPr>
          <p:cNvSpPr/>
          <p:nvPr userDrawn="1"/>
        </p:nvSpPr>
        <p:spPr>
          <a:xfrm>
            <a:off x="5163101" y="4341421"/>
            <a:ext cx="1865796" cy="7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2"/>
              </a:solidFill>
            </a:endParaRPr>
          </a:p>
        </p:txBody>
      </p:sp>
      <p:pic>
        <p:nvPicPr>
          <p:cNvPr id="5" name="Picture 4">
            <a:extLst>
              <a:ext uri="{FF2B5EF4-FFF2-40B4-BE49-F238E27FC236}">
                <a16:creationId xmlns:a16="http://schemas.microsoft.com/office/drawing/2014/main" id="{FBABC8ED-47B8-4F45-9AA6-7EED29648F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3967393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 + tyhj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9889528"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pic>
        <p:nvPicPr>
          <p:cNvPr id="4" name="Picture 3">
            <a:extLst>
              <a:ext uri="{FF2B5EF4-FFF2-40B4-BE49-F238E27FC236}">
                <a16:creationId xmlns:a16="http://schemas.microsoft.com/office/drawing/2014/main" id="{DDBB9514-DDEA-2044-877A-36D5137DDB1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700269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 + 2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5585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6" name="Content Placeholder 9">
            <a:extLst>
              <a:ext uri="{FF2B5EF4-FFF2-40B4-BE49-F238E27FC236}">
                <a16:creationId xmlns:a16="http://schemas.microsoft.com/office/drawing/2014/main" id="{9C74462C-2242-684B-916F-AF0FA5A0973A}"/>
              </a:ext>
            </a:extLst>
          </p:cNvPr>
          <p:cNvSpPr>
            <a:spLocks noGrp="1"/>
          </p:cNvSpPr>
          <p:nvPr>
            <p:ph sz="quarter" idx="12" hasCustomPrompt="1"/>
          </p:nvPr>
        </p:nvSpPr>
        <p:spPr>
          <a:xfrm>
            <a:off x="1150937" y="2036763"/>
            <a:ext cx="5058157" cy="4337050"/>
          </a:xfrm>
        </p:spPr>
        <p:txBody>
          <a:bodyPr/>
          <a:lstStyle>
            <a:lvl1pPr marL="12700" indent="0">
              <a:buNone/>
              <a:defRPr/>
            </a:lvl1pPr>
          </a:lstStyle>
          <a:p>
            <a:pPr lvl="0"/>
            <a:r>
              <a:rPr lang="en-GB"/>
              <a:t>Lisää teksti</a:t>
            </a:r>
            <a:endParaRPr lang="en-FI"/>
          </a:p>
        </p:txBody>
      </p:sp>
      <p:sp>
        <p:nvSpPr>
          <p:cNvPr id="9" name="Content Placeholder 9">
            <a:extLst>
              <a:ext uri="{FF2B5EF4-FFF2-40B4-BE49-F238E27FC236}">
                <a16:creationId xmlns:a16="http://schemas.microsoft.com/office/drawing/2014/main" id="{0EF04DCE-8BD4-C94F-990B-F0F55FB02086}"/>
              </a:ext>
            </a:extLst>
          </p:cNvPr>
          <p:cNvSpPr>
            <a:spLocks noGrp="1"/>
          </p:cNvSpPr>
          <p:nvPr>
            <p:ph sz="quarter" idx="13" hasCustomPrompt="1"/>
          </p:nvPr>
        </p:nvSpPr>
        <p:spPr>
          <a:xfrm>
            <a:off x="6651191" y="2036763"/>
            <a:ext cx="5058157" cy="4337050"/>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EFDB8080-9D8F-4F40-BF63-913C696E47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869184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tsikko + 3 sisältöä">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5" y="350044"/>
            <a:ext cx="10569709"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9" name="Content Placeholder 9">
            <a:extLst>
              <a:ext uri="{FF2B5EF4-FFF2-40B4-BE49-F238E27FC236}">
                <a16:creationId xmlns:a16="http://schemas.microsoft.com/office/drawing/2014/main" id="{E15F052C-5F1D-C440-8D91-E4EF55135B68}"/>
              </a:ext>
            </a:extLst>
          </p:cNvPr>
          <p:cNvSpPr>
            <a:spLocks noGrp="1"/>
          </p:cNvSpPr>
          <p:nvPr>
            <p:ph sz="quarter" idx="13" hasCustomPrompt="1"/>
          </p:nvPr>
        </p:nvSpPr>
        <p:spPr>
          <a:xfrm>
            <a:off x="1150937" y="2036762"/>
            <a:ext cx="3032575" cy="4364037"/>
          </a:xfrm>
        </p:spPr>
        <p:txBody>
          <a:bodyPr/>
          <a:lstStyle>
            <a:lvl1pPr marL="12700" indent="0">
              <a:buNone/>
              <a:defRPr/>
            </a:lvl1pPr>
          </a:lstStyle>
          <a:p>
            <a:pPr lvl="0"/>
            <a:r>
              <a:rPr lang="en-GB"/>
              <a:t>Lisää teksti</a:t>
            </a:r>
            <a:endParaRPr lang="en-FI"/>
          </a:p>
        </p:txBody>
      </p:sp>
      <p:sp>
        <p:nvSpPr>
          <p:cNvPr id="12" name="Content Placeholder 9">
            <a:extLst>
              <a:ext uri="{FF2B5EF4-FFF2-40B4-BE49-F238E27FC236}">
                <a16:creationId xmlns:a16="http://schemas.microsoft.com/office/drawing/2014/main" id="{7DF7621F-70B9-D04D-BD55-305104A2DB5E}"/>
              </a:ext>
            </a:extLst>
          </p:cNvPr>
          <p:cNvSpPr>
            <a:spLocks noGrp="1"/>
          </p:cNvSpPr>
          <p:nvPr>
            <p:ph sz="quarter" idx="14" hasCustomPrompt="1"/>
          </p:nvPr>
        </p:nvSpPr>
        <p:spPr>
          <a:xfrm>
            <a:off x="4579712" y="2036762"/>
            <a:ext cx="3032575" cy="4364037"/>
          </a:xfrm>
        </p:spPr>
        <p:txBody>
          <a:bodyPr/>
          <a:lstStyle>
            <a:lvl1pPr marL="12700" indent="0">
              <a:buNone/>
              <a:defRPr/>
            </a:lvl1pPr>
          </a:lstStyle>
          <a:p>
            <a:pPr lvl="0"/>
            <a:r>
              <a:rPr lang="en-GB"/>
              <a:t>Lisää teksti</a:t>
            </a:r>
            <a:endParaRPr lang="en-FI"/>
          </a:p>
        </p:txBody>
      </p:sp>
      <p:sp>
        <p:nvSpPr>
          <p:cNvPr id="13" name="Content Placeholder 9">
            <a:extLst>
              <a:ext uri="{FF2B5EF4-FFF2-40B4-BE49-F238E27FC236}">
                <a16:creationId xmlns:a16="http://schemas.microsoft.com/office/drawing/2014/main" id="{0497CB1D-471C-8943-B0BA-0CC44FD2249F}"/>
              </a:ext>
            </a:extLst>
          </p:cNvPr>
          <p:cNvSpPr>
            <a:spLocks noGrp="1"/>
          </p:cNvSpPr>
          <p:nvPr>
            <p:ph sz="quarter" idx="15" hasCustomPrompt="1"/>
          </p:nvPr>
        </p:nvSpPr>
        <p:spPr>
          <a:xfrm>
            <a:off x="8029494" y="2036762"/>
            <a:ext cx="3032575" cy="4364037"/>
          </a:xfrm>
        </p:spPr>
        <p:txBody>
          <a:bodyPr/>
          <a:lstStyle>
            <a:lvl1pPr marL="12700" indent="0">
              <a:buNone/>
              <a:defRPr/>
            </a:lvl1pPr>
          </a:lstStyle>
          <a:p>
            <a:pPr lvl="0"/>
            <a:r>
              <a:rPr lang="en-GB"/>
              <a:t>Lisää teksti</a:t>
            </a:r>
            <a:endParaRPr lang="en-FI"/>
          </a:p>
        </p:txBody>
      </p:sp>
      <p:pic>
        <p:nvPicPr>
          <p:cNvPr id="7" name="Picture 6">
            <a:extLst>
              <a:ext uri="{FF2B5EF4-FFF2-40B4-BE49-F238E27FC236}">
                <a16:creationId xmlns:a16="http://schemas.microsoft.com/office/drawing/2014/main" id="{BDDEFB3A-381A-0C4F-892C-810770178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06190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 + sisältö vasen + kuva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C00832-0228-F347-9D62-CD00D7453B09}"/>
              </a:ext>
            </a:extLst>
          </p:cNvPr>
          <p:cNvSpPr>
            <a:spLocks noGrp="1"/>
          </p:cNvSpPr>
          <p:nvPr>
            <p:ph type="title" hasCustomPrompt="1"/>
          </p:nvPr>
        </p:nvSpPr>
        <p:spPr>
          <a:xfrm>
            <a:off x="980835" y="188182"/>
            <a:ext cx="4522818" cy="1568639"/>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8" name="Content Placeholder 9">
            <a:extLst>
              <a:ext uri="{FF2B5EF4-FFF2-40B4-BE49-F238E27FC236}">
                <a16:creationId xmlns:a16="http://schemas.microsoft.com/office/drawing/2014/main" id="{192ADB17-8E0A-CD47-98E5-22AA5B4117CE}"/>
              </a:ext>
            </a:extLst>
          </p:cNvPr>
          <p:cNvSpPr>
            <a:spLocks noGrp="1"/>
          </p:cNvSpPr>
          <p:nvPr>
            <p:ph sz="quarter" idx="11" hasCustomPrompt="1"/>
          </p:nvPr>
        </p:nvSpPr>
        <p:spPr>
          <a:xfrm>
            <a:off x="980836" y="2036763"/>
            <a:ext cx="4522818" cy="4337050"/>
          </a:xfrm>
        </p:spPr>
        <p:txBody>
          <a:bodyPr/>
          <a:lstStyle>
            <a:lvl1pPr marL="12700" indent="0">
              <a:buNone/>
              <a:defRPr/>
            </a:lvl1pPr>
          </a:lstStyle>
          <a:p>
            <a:pPr lvl="0"/>
            <a:r>
              <a:rPr lang="en-GB"/>
              <a:t>Lisää teksti</a:t>
            </a:r>
            <a:endParaRPr lang="en-FI"/>
          </a:p>
        </p:txBody>
      </p:sp>
      <p:sp>
        <p:nvSpPr>
          <p:cNvPr id="7" name="Kuvan paikkamerkki 4" descr="Valokuva.">
            <a:extLst>
              <a:ext uri="{FF2B5EF4-FFF2-40B4-BE49-F238E27FC236}">
                <a16:creationId xmlns:a16="http://schemas.microsoft.com/office/drawing/2014/main" id="{975B6F38-742C-7348-A8CA-EFC2F82AFA79}"/>
              </a:ext>
            </a:extLst>
          </p:cNvPr>
          <p:cNvSpPr>
            <a:spLocks noGrp="1"/>
          </p:cNvSpPr>
          <p:nvPr>
            <p:ph type="pic" sz="quarter" idx="12" hasCustomPrompt="1"/>
          </p:nvPr>
        </p:nvSpPr>
        <p:spPr>
          <a:xfrm>
            <a:off x="6120195" y="0"/>
            <a:ext cx="6077708"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6" name="Picture 5">
            <a:extLst>
              <a:ext uri="{FF2B5EF4-FFF2-40B4-BE49-F238E27FC236}">
                <a16:creationId xmlns:a16="http://schemas.microsoft.com/office/drawing/2014/main" id="{3B9E7D5A-E3BC-DB48-9DAB-22E8216CBD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2848156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13" name="Kuvan paikkamerkki 4" descr="Valokuva.">
            <a:extLst>
              <a:ext uri="{FF2B5EF4-FFF2-40B4-BE49-F238E27FC236}">
                <a16:creationId xmlns:a16="http://schemas.microsoft.com/office/drawing/2014/main" id="{DC95698A-2DB8-3441-B96C-EC9223CF21CC}"/>
              </a:ext>
            </a:extLst>
          </p:cNvPr>
          <p:cNvSpPr>
            <a:spLocks noGrp="1"/>
          </p:cNvSpPr>
          <p:nvPr>
            <p:ph type="pic" sz="quarter" idx="13" hasCustomPrompt="1"/>
          </p:nvPr>
        </p:nvSpPr>
        <p:spPr>
          <a:xfrm>
            <a:off x="23381" y="0"/>
            <a:ext cx="12192000" cy="6878142"/>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2" name="Picture 11">
            <a:extLst>
              <a:ext uri="{FF2B5EF4-FFF2-40B4-BE49-F238E27FC236}">
                <a16:creationId xmlns:a16="http://schemas.microsoft.com/office/drawing/2014/main" id="{8C5EB8D1-F7F0-924A-B2E4-F3D11F6418C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Tree>
    <p:extLst>
      <p:ext uri="{BB962C8B-B14F-4D97-AF65-F5344CB8AC3E}">
        <p14:creationId xmlns:p14="http://schemas.microsoft.com/office/powerpoint/2010/main" val="1809575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tatti">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960560-9CAA-5B41-ABD1-18D402B5E167}"/>
              </a:ext>
            </a:extLst>
          </p:cNvPr>
          <p:cNvSpPr>
            <a:spLocks noGrp="1"/>
          </p:cNvSpPr>
          <p:nvPr>
            <p:ph type="title" hasCustomPrompt="1"/>
          </p:nvPr>
        </p:nvSpPr>
        <p:spPr>
          <a:xfrm>
            <a:off x="6240844" y="1093509"/>
            <a:ext cx="4754737" cy="1235623"/>
          </a:xfrm>
        </p:spPr>
        <p:txBody>
          <a:bodyPr anchor="b">
            <a:normAutofit/>
          </a:bodyPr>
          <a:lstStyle>
            <a:lvl1pPr algn="l">
              <a:defRPr sz="2600" b="0">
                <a:solidFill>
                  <a:schemeClr val="tx2"/>
                </a:solidFill>
              </a:defRPr>
            </a:lvl1pPr>
          </a:lstStyle>
          <a:p>
            <a:r>
              <a:rPr lang="en-GB"/>
              <a:t>Lisää otsikko</a:t>
            </a:r>
            <a:endParaRPr lang="en-US"/>
          </a:p>
        </p:txBody>
      </p:sp>
      <p:sp>
        <p:nvSpPr>
          <p:cNvPr id="8" name="Suorakulmio 7">
            <a:extLst>
              <a:ext uri="{FF2B5EF4-FFF2-40B4-BE49-F238E27FC236}">
                <a16:creationId xmlns:a16="http://schemas.microsoft.com/office/drawing/2014/main" id="{6C7CEF6D-45EC-FA43-B835-EA908118A0D3}"/>
              </a:ext>
              <a:ext uri="{C183D7F6-B498-43B3-948B-1728B52AA6E4}">
                <adec:decorative xmlns:adec="http://schemas.microsoft.com/office/drawing/2017/decorative" val="1"/>
              </a:ext>
            </a:extLst>
          </p:cNvPr>
          <p:cNvSpPr/>
          <p:nvPr userDrawn="1"/>
        </p:nvSpPr>
        <p:spPr>
          <a:xfrm rot="10800000">
            <a:off x="6240845" y="1368624"/>
            <a:ext cx="723275" cy="2554545"/>
          </a:xfrm>
          <a:prstGeom prst="rect">
            <a:avLst/>
          </a:prstGeom>
        </p:spPr>
        <p:txBody>
          <a:bodyPr wrap="square">
            <a:spAutoFit/>
          </a:bodyPr>
          <a:lstStyle/>
          <a:p>
            <a:r>
              <a:rPr lang="fi-FI" sz="16000">
                <a:solidFill>
                  <a:schemeClr val="accent3"/>
                </a:solidFill>
                <a:latin typeface="Arial" panose="020B0604020202020204" pitchFamily="34" charset="0"/>
                <a:ea typeface="Montserrat"/>
                <a:cs typeface="Arial" panose="020B0604020202020204" pitchFamily="34" charset="0"/>
                <a:sym typeface="Montserrat"/>
              </a:rPr>
              <a:t>“</a:t>
            </a:r>
            <a:endParaRPr lang="fi-FI" sz="16000">
              <a:solidFill>
                <a:schemeClr val="accent3"/>
              </a:solidFill>
              <a:latin typeface="Arial" panose="020B0604020202020204" pitchFamily="34" charset="0"/>
              <a:cs typeface="Arial" panose="020B0604020202020204" pitchFamily="34" charset="0"/>
            </a:endParaRPr>
          </a:p>
        </p:txBody>
      </p:sp>
      <p:sp>
        <p:nvSpPr>
          <p:cNvPr id="3" name="Tekstin paikkamerkki 2">
            <a:extLst>
              <a:ext uri="{FF2B5EF4-FFF2-40B4-BE49-F238E27FC236}">
                <a16:creationId xmlns:a16="http://schemas.microsoft.com/office/drawing/2014/main" id="{02C5E67A-2F32-DC44-8830-0766ED61B153}"/>
              </a:ext>
            </a:extLst>
          </p:cNvPr>
          <p:cNvSpPr>
            <a:spLocks noGrp="1"/>
          </p:cNvSpPr>
          <p:nvPr>
            <p:ph type="body" sz="quarter" idx="10" hasCustomPrompt="1"/>
          </p:nvPr>
        </p:nvSpPr>
        <p:spPr>
          <a:xfrm>
            <a:off x="7042781" y="2787088"/>
            <a:ext cx="3952800" cy="1965600"/>
          </a:xfrm>
        </p:spPr>
        <p:txBody>
          <a:bodyPr>
            <a:normAutofit/>
          </a:bodyPr>
          <a:lstStyle>
            <a:lvl1pPr marL="0" indent="0">
              <a:lnSpc>
                <a:spcPct val="150000"/>
              </a:lnSpc>
              <a:spcBef>
                <a:spcPts val="500"/>
              </a:spcBef>
              <a:spcAft>
                <a:spcPts val="500"/>
              </a:spcAft>
              <a:buNone/>
              <a:defRPr sz="2000" i="0">
                <a:solidFill>
                  <a:schemeClr val="tx2"/>
                </a:solidFill>
              </a:defRPr>
            </a:lvl1pPr>
          </a:lstStyle>
          <a:p>
            <a:pPr lvl="0"/>
            <a:r>
              <a:rPr lang="fi-FI" err="1"/>
              <a:t>Lisää sitaatti</a:t>
            </a:r>
            <a:endParaRPr lang="fi-FI"/>
          </a:p>
          <a:p>
            <a:pPr lvl="0"/>
            <a:endParaRPr lang="fi-FI"/>
          </a:p>
        </p:txBody>
      </p:sp>
      <p:sp>
        <p:nvSpPr>
          <p:cNvPr id="13" name="Suorakulmio 12">
            <a:extLst>
              <a:ext uri="{FF2B5EF4-FFF2-40B4-BE49-F238E27FC236}">
                <a16:creationId xmlns:a16="http://schemas.microsoft.com/office/drawing/2014/main" id="{8D76D3BE-E485-D54D-A87D-C7BB20E263A9}"/>
              </a:ext>
              <a:ext uri="{C183D7F6-B498-43B3-948B-1728B52AA6E4}">
                <adec:decorative xmlns:adec="http://schemas.microsoft.com/office/drawing/2017/decorative" val="1"/>
              </a:ext>
            </a:extLst>
          </p:cNvPr>
          <p:cNvSpPr/>
          <p:nvPr userDrawn="1"/>
        </p:nvSpPr>
        <p:spPr>
          <a:xfrm>
            <a:off x="9062242" y="4819886"/>
            <a:ext cx="1865796" cy="790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ysClr val="windowText" lastClr="000000"/>
                </a:solidFill>
              </a:ln>
              <a:solidFill>
                <a:schemeClr val="accent3"/>
              </a:solidFill>
            </a:endParaRPr>
          </a:p>
        </p:txBody>
      </p:sp>
      <p:sp>
        <p:nvSpPr>
          <p:cNvPr id="15" name="Tekstin paikkamerkki 2">
            <a:extLst>
              <a:ext uri="{FF2B5EF4-FFF2-40B4-BE49-F238E27FC236}">
                <a16:creationId xmlns:a16="http://schemas.microsoft.com/office/drawing/2014/main" id="{6B23F05B-9C9D-184A-937A-60F333703778}"/>
              </a:ext>
            </a:extLst>
          </p:cNvPr>
          <p:cNvSpPr>
            <a:spLocks noGrp="1"/>
          </p:cNvSpPr>
          <p:nvPr>
            <p:ph type="body" sz="quarter" idx="11" hasCustomPrompt="1"/>
          </p:nvPr>
        </p:nvSpPr>
        <p:spPr>
          <a:xfrm>
            <a:off x="7042781" y="4914581"/>
            <a:ext cx="3952800" cy="469045"/>
          </a:xfrm>
        </p:spPr>
        <p:txBody>
          <a:bodyPr>
            <a:noAutofit/>
          </a:bodyPr>
          <a:lstStyle>
            <a:lvl1pPr marL="0" indent="0" algn="r">
              <a:lnSpc>
                <a:spcPct val="150000"/>
              </a:lnSpc>
              <a:spcBef>
                <a:spcPts val="500"/>
              </a:spcBef>
              <a:spcAft>
                <a:spcPts val="500"/>
              </a:spcAft>
              <a:buNone/>
              <a:defRPr sz="1800" b="0" i="0">
                <a:solidFill>
                  <a:schemeClr val="tx2"/>
                </a:solidFill>
              </a:defRPr>
            </a:lvl1pPr>
          </a:lstStyle>
          <a:p>
            <a:pPr lvl="0"/>
            <a:r>
              <a:rPr lang="fi-FI"/>
              <a:t>Lähde</a:t>
            </a:r>
          </a:p>
        </p:txBody>
      </p:sp>
      <p:sp>
        <p:nvSpPr>
          <p:cNvPr id="9" name="Kuvan paikkamerkki 4" descr="Valokuva.">
            <a:extLst>
              <a:ext uri="{FF2B5EF4-FFF2-40B4-BE49-F238E27FC236}">
                <a16:creationId xmlns:a16="http://schemas.microsoft.com/office/drawing/2014/main" id="{32349257-CAC3-5949-B194-8A383D350861}"/>
              </a:ext>
            </a:extLst>
          </p:cNvPr>
          <p:cNvSpPr>
            <a:spLocks noGrp="1"/>
          </p:cNvSpPr>
          <p:nvPr>
            <p:ph type="pic" sz="quarter" idx="12" hasCustomPrompt="1"/>
          </p:nvPr>
        </p:nvSpPr>
        <p:spPr>
          <a:xfrm>
            <a:off x="0" y="0"/>
            <a:ext cx="5753100" cy="6858000"/>
          </a:xfrm>
        </p:spPr>
        <p:txBody>
          <a:bodyPr/>
          <a:lstStyle>
            <a:lvl1pPr marL="0" indent="0">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1" name="Picture 10">
            <a:extLst>
              <a:ext uri="{FF2B5EF4-FFF2-40B4-BE49-F238E27FC236}">
                <a16:creationId xmlns:a16="http://schemas.microsoft.com/office/drawing/2014/main" id="{FAA07F6D-BDF4-5541-B1C7-FDDBBA5843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50665" y="6121021"/>
            <a:ext cx="553070" cy="557679"/>
          </a:xfrm>
          <a:prstGeom prst="rect">
            <a:avLst/>
          </a:prstGeom>
        </p:spPr>
      </p:pic>
    </p:spTree>
    <p:extLst>
      <p:ext uri="{BB962C8B-B14F-4D97-AF65-F5344CB8AC3E}">
        <p14:creationId xmlns:p14="http://schemas.microsoft.com/office/powerpoint/2010/main" val="3192664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go + Muodo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085BA6-E6D9-EA4A-B2AC-86FF3F3B02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06708" y="265058"/>
            <a:ext cx="1585292" cy="3197006"/>
          </a:xfrm>
          <a:prstGeom prst="rect">
            <a:avLst/>
          </a:prstGeom>
        </p:spPr>
      </p:pic>
      <p:pic>
        <p:nvPicPr>
          <p:cNvPr id="6" name="Picture 5" descr="Päijät-Hämeen hyvinvointialueen tunnus">
            <a:extLst>
              <a:ext uri="{FF2B5EF4-FFF2-40B4-BE49-F238E27FC236}">
                <a16:creationId xmlns:a16="http://schemas.microsoft.com/office/drawing/2014/main" id="{82B9B366-0B99-4A42-AFD7-58A3A7F9501D}"/>
              </a:ext>
            </a:extLst>
          </p:cNvPr>
          <p:cNvPicPr>
            <a:picLocks noChangeAspect="1"/>
          </p:cNvPicPr>
          <p:nvPr userDrawn="1"/>
        </p:nvPicPr>
        <p:blipFill>
          <a:blip r:embed="rId3"/>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377831904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tx2"/>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bg1"/>
                </a:solidFill>
              </a:defRPr>
            </a:lvl1pPr>
          </a:lstStyle>
          <a:p>
            <a:pPr lvl="0"/>
            <a:r>
              <a:rPr lang="en-GB" noProof="0"/>
              <a:t>Lisää teksti</a:t>
            </a:r>
          </a:p>
        </p:txBody>
      </p:sp>
      <p:pic>
        <p:nvPicPr>
          <p:cNvPr id="7" name="Picture 6" descr="Päijät-Hämeen hyvinvointialueen tunnus">
            <a:extLst>
              <a:ext uri="{FF2B5EF4-FFF2-40B4-BE49-F238E27FC236}">
                <a16:creationId xmlns:a16="http://schemas.microsoft.com/office/drawing/2014/main" id="{34AB6F1F-9CD8-3240-854E-143C783DA387}"/>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3678757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opetussivu valk.">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C48F3DED-E000-A34A-A896-EB4F8D9D5D85}"/>
              </a:ext>
            </a:extLst>
          </p:cNvPr>
          <p:cNvSpPr>
            <a:spLocks noGrp="1"/>
          </p:cNvSpPr>
          <p:nvPr>
            <p:ph type="body" sz="quarter" idx="10" hasCustomPrompt="1"/>
          </p:nvPr>
        </p:nvSpPr>
        <p:spPr>
          <a:xfrm>
            <a:off x="4324350" y="4139473"/>
            <a:ext cx="3543300" cy="404818"/>
          </a:xfrm>
        </p:spPr>
        <p:txBody>
          <a:bodyPr>
            <a:normAutofit/>
          </a:bodyPr>
          <a:lstStyle>
            <a:lvl1pPr marL="0" indent="0" algn="ctr">
              <a:lnSpc>
                <a:spcPct val="100000"/>
              </a:lnSpc>
              <a:buNone/>
              <a:defRPr sz="2000">
                <a:solidFill>
                  <a:schemeClr val="tx2"/>
                </a:solidFill>
              </a:defRPr>
            </a:lvl1pPr>
          </a:lstStyle>
          <a:p>
            <a:pPr lvl="0"/>
            <a:r>
              <a:rPr lang="en-GB" noProof="0"/>
              <a:t>Lisää teksti</a:t>
            </a:r>
          </a:p>
        </p:txBody>
      </p:sp>
      <p:pic>
        <p:nvPicPr>
          <p:cNvPr id="4" name="Picture 3" descr="Päijät-Hämeen hyvinvointialueen tunnus">
            <a:extLst>
              <a:ext uri="{FF2B5EF4-FFF2-40B4-BE49-F238E27FC236}">
                <a16:creationId xmlns:a16="http://schemas.microsoft.com/office/drawing/2014/main" id="{E7224FBF-02F2-5E44-B397-8E2002D38ED6}"/>
              </a:ext>
            </a:extLst>
          </p:cNvPr>
          <p:cNvPicPr>
            <a:picLocks noChangeAspect="1"/>
          </p:cNvPicPr>
          <p:nvPr userDrawn="1"/>
        </p:nvPicPr>
        <p:blipFill>
          <a:blip r:embed="rId2"/>
          <a:stretch>
            <a:fillRect/>
          </a:stretch>
        </p:blipFill>
        <p:spPr>
          <a:xfrm>
            <a:off x="4587240" y="3121660"/>
            <a:ext cx="3017520" cy="614680"/>
          </a:xfrm>
          <a:prstGeom prst="rect">
            <a:avLst/>
          </a:prstGeom>
        </p:spPr>
      </p:pic>
    </p:spTree>
    <p:extLst>
      <p:ext uri="{BB962C8B-B14F-4D97-AF65-F5344CB8AC3E}">
        <p14:creationId xmlns:p14="http://schemas.microsoft.com/office/powerpoint/2010/main" val="18964211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 Yhteystiedot">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AD85627-9506-F544-A5FA-D8A81D41917B}"/>
              </a:ext>
            </a:extLst>
          </p:cNvPr>
          <p:cNvSpPr>
            <a:spLocks noGrp="1"/>
          </p:cNvSpPr>
          <p:nvPr>
            <p:ph type="title" hasCustomPrompt="1"/>
          </p:nvPr>
        </p:nvSpPr>
        <p:spPr>
          <a:xfrm>
            <a:off x="877507" y="3770208"/>
            <a:ext cx="4355974" cy="2577548"/>
          </a:xfrm>
        </p:spPr>
        <p:txBody>
          <a:bodyPr anchor="t">
            <a:normAutofit/>
          </a:bodyPr>
          <a:lstStyle>
            <a:lvl1pPr>
              <a:defRPr sz="3400" b="0">
                <a:solidFill>
                  <a:schemeClr val="tx2"/>
                </a:solidFill>
              </a:defRPr>
            </a:lvl1pPr>
          </a:lstStyle>
          <a:p>
            <a:r>
              <a:rPr lang="en-US"/>
              <a:t>Lisää otsikko</a:t>
            </a:r>
          </a:p>
        </p:txBody>
      </p:sp>
      <p:sp>
        <p:nvSpPr>
          <p:cNvPr id="8" name="Content Placeholder 9">
            <a:extLst>
              <a:ext uri="{FF2B5EF4-FFF2-40B4-BE49-F238E27FC236}">
                <a16:creationId xmlns:a16="http://schemas.microsoft.com/office/drawing/2014/main" id="{9DD0837F-6021-314F-B259-A697C45F4A48}"/>
              </a:ext>
            </a:extLst>
          </p:cNvPr>
          <p:cNvSpPr>
            <a:spLocks noGrp="1"/>
          </p:cNvSpPr>
          <p:nvPr>
            <p:ph sz="quarter" idx="11" hasCustomPrompt="1"/>
          </p:nvPr>
        </p:nvSpPr>
        <p:spPr>
          <a:xfrm>
            <a:off x="5685905" y="3761788"/>
            <a:ext cx="5104015" cy="2577549"/>
          </a:xfrm>
        </p:spPr>
        <p:txBody>
          <a:bodyPr/>
          <a:lstStyle>
            <a:lvl1pPr marL="12700" indent="0">
              <a:buNone/>
              <a:defRPr/>
            </a:lvl1pPr>
          </a:lstStyle>
          <a:p>
            <a:pPr lvl="0"/>
            <a:r>
              <a:rPr lang="en-GB"/>
              <a:t>Lisää teksti</a:t>
            </a:r>
            <a:endParaRPr lang="en-FI"/>
          </a:p>
        </p:txBody>
      </p:sp>
      <p:pic>
        <p:nvPicPr>
          <p:cNvPr id="11" name="Picture 10">
            <a:extLst>
              <a:ext uri="{FF2B5EF4-FFF2-40B4-BE49-F238E27FC236}">
                <a16:creationId xmlns:a16="http://schemas.microsoft.com/office/drawing/2014/main" id="{48ACCFF2-5C3F-5C48-B6FC-48D375FBB1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sp>
        <p:nvSpPr>
          <p:cNvPr id="13" name="Kuvan paikkamerkki 4" descr="Valokuva.">
            <a:extLst>
              <a:ext uri="{FF2B5EF4-FFF2-40B4-BE49-F238E27FC236}">
                <a16:creationId xmlns:a16="http://schemas.microsoft.com/office/drawing/2014/main" id="{C64D3842-BE0B-584D-8DF8-B3BC56341741}"/>
              </a:ext>
            </a:extLst>
          </p:cNvPr>
          <p:cNvSpPr>
            <a:spLocks noGrp="1"/>
          </p:cNvSpPr>
          <p:nvPr>
            <p:ph type="pic" sz="quarter" idx="13" hasCustomPrompt="1"/>
          </p:nvPr>
        </p:nvSpPr>
        <p:spPr>
          <a:xfrm>
            <a:off x="0" y="0"/>
            <a:ext cx="12192000" cy="3272118"/>
          </a:xfrm>
        </p:spPr>
        <p:txBody>
          <a:bodyPr/>
          <a:lstStyle>
            <a:lvl1pPr marL="0" indent="0" algn="ctr">
              <a:buNone/>
              <a:defRPr>
                <a:solidFill>
                  <a:schemeClr val="tx2"/>
                </a:solidFill>
              </a:defRPr>
            </a:lvl1pPr>
          </a:lstStyle>
          <a:p>
            <a:br>
              <a:rPr lang="fi-FI"/>
            </a:br>
            <a:r>
              <a:rPr lang="fi-FI"/>
              <a:t>Lisää kuva</a:t>
            </a:r>
            <a:br>
              <a:rPr lang="fi-FI"/>
            </a:br>
            <a:br>
              <a:rPr lang="fi-FI"/>
            </a:br>
            <a:br>
              <a:rPr lang="fi-FI"/>
            </a:br>
            <a:br>
              <a:rPr lang="fi-FI"/>
            </a:br>
            <a:br>
              <a:rPr lang="fi-FI"/>
            </a:br>
            <a:br>
              <a:rPr lang="fi-FI"/>
            </a:br>
            <a:br>
              <a:rPr lang="fi-FI"/>
            </a:br>
            <a:br>
              <a:rPr lang="fi-FI"/>
            </a:br>
            <a:endParaRPr lang="fi-FI"/>
          </a:p>
        </p:txBody>
      </p:sp>
      <p:pic>
        <p:nvPicPr>
          <p:cNvPr id="14" name="Picture 13">
            <a:extLst>
              <a:ext uri="{FF2B5EF4-FFF2-40B4-BE49-F238E27FC236}">
                <a16:creationId xmlns:a16="http://schemas.microsoft.com/office/drawing/2014/main" id="{BE8588E0-C7C8-3044-B6AD-3C5E1CF13C4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168269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 sisälto + muodo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02F217-1EF5-6E45-85D9-74940EB6C8BF}"/>
              </a:ext>
            </a:extLst>
          </p:cNvPr>
          <p:cNvSpPr>
            <a:spLocks noGrp="1"/>
          </p:cNvSpPr>
          <p:nvPr>
            <p:ph type="title" hasCustomPrompt="1"/>
          </p:nvPr>
        </p:nvSpPr>
        <p:spPr>
          <a:xfrm>
            <a:off x="1151236" y="350044"/>
            <a:ext cx="8835445" cy="1437821"/>
          </a:xfrm>
        </p:spPr>
        <p:txBody>
          <a:bodyPr anchor="b">
            <a:normAutofit/>
          </a:bodyPr>
          <a:lstStyle>
            <a:lvl1pPr>
              <a:lnSpc>
                <a:spcPct val="100000"/>
              </a:lnSpc>
              <a:defRPr sz="3400" b="0">
                <a:solidFill>
                  <a:schemeClr val="tx2"/>
                </a:solidFill>
              </a:defRPr>
            </a:lvl1pPr>
          </a:lstStyle>
          <a:p>
            <a:r>
              <a:rPr lang="en-GB"/>
              <a:t>Lisää otsikko</a:t>
            </a:r>
            <a:endParaRPr lang="en-US"/>
          </a:p>
        </p:txBody>
      </p:sp>
      <p:sp>
        <p:nvSpPr>
          <p:cNvPr id="10" name="Content Placeholder 9">
            <a:extLst>
              <a:ext uri="{FF2B5EF4-FFF2-40B4-BE49-F238E27FC236}">
                <a16:creationId xmlns:a16="http://schemas.microsoft.com/office/drawing/2014/main" id="{ED6A4F31-1683-BD41-A890-DBAA34F549F8}"/>
              </a:ext>
            </a:extLst>
          </p:cNvPr>
          <p:cNvSpPr>
            <a:spLocks noGrp="1"/>
          </p:cNvSpPr>
          <p:nvPr>
            <p:ph sz="quarter" idx="11" hasCustomPrompt="1"/>
          </p:nvPr>
        </p:nvSpPr>
        <p:spPr>
          <a:xfrm>
            <a:off x="1150937" y="2036763"/>
            <a:ext cx="8835745" cy="4337050"/>
          </a:xfrm>
        </p:spPr>
        <p:txBody>
          <a:bodyPr/>
          <a:lstStyle>
            <a:lvl1pPr marL="12700" indent="0">
              <a:buNone/>
              <a:defRPr/>
            </a:lvl1pPr>
          </a:lstStyle>
          <a:p>
            <a:pPr lvl="0"/>
            <a:r>
              <a:rPr lang="en-GB"/>
              <a:t>Lisää teksti</a:t>
            </a:r>
            <a:endParaRPr lang="en-FI"/>
          </a:p>
        </p:txBody>
      </p:sp>
      <p:pic>
        <p:nvPicPr>
          <p:cNvPr id="12" name="Picture 11">
            <a:extLst>
              <a:ext uri="{FF2B5EF4-FFF2-40B4-BE49-F238E27FC236}">
                <a16:creationId xmlns:a16="http://schemas.microsoft.com/office/drawing/2014/main" id="{E615DAA8-1AC6-0A49-B2B3-217391A7A22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9731" y="6121021"/>
            <a:ext cx="553070" cy="557679"/>
          </a:xfrm>
          <a:prstGeom prst="rect">
            <a:avLst/>
          </a:prstGeom>
        </p:spPr>
      </p:pic>
      <p:pic>
        <p:nvPicPr>
          <p:cNvPr id="14" name="Picture 13">
            <a:extLst>
              <a:ext uri="{FF2B5EF4-FFF2-40B4-BE49-F238E27FC236}">
                <a16:creationId xmlns:a16="http://schemas.microsoft.com/office/drawing/2014/main" id="{8815325D-9F05-764A-AAED-6192E045CE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06708" y="265058"/>
            <a:ext cx="1585292" cy="3197006"/>
          </a:xfrm>
          <a:prstGeom prst="rect">
            <a:avLst/>
          </a:prstGeom>
        </p:spPr>
      </p:pic>
    </p:spTree>
    <p:extLst>
      <p:ext uri="{BB962C8B-B14F-4D97-AF65-F5344CB8AC3E}">
        <p14:creationId xmlns:p14="http://schemas.microsoft.com/office/powerpoint/2010/main" val="185223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Lopetussivu logot">
    <p:spTree>
      <p:nvGrpSpPr>
        <p:cNvPr id="1" name=""/>
        <p:cNvGrpSpPr/>
        <p:nvPr/>
      </p:nvGrpSpPr>
      <p:grpSpPr>
        <a:xfrm>
          <a:off x="0" y="0"/>
          <a:ext cx="0" cy="0"/>
          <a:chOff x="0" y="0"/>
          <a:chExt cx="0" cy="0"/>
        </a:xfrm>
      </p:grpSpPr>
      <p:pic>
        <p:nvPicPr>
          <p:cNvPr id="5" name="Picture 7" descr="Päijät-Soten logo">
            <a:extLst>
              <a:ext uri="{FF2B5EF4-FFF2-40B4-BE49-F238E27FC236}">
                <a16:creationId xmlns:a16="http://schemas.microsoft.com/office/drawing/2014/main" id="{FC9B1C4E-2F6F-714F-993E-364A452AA85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28159" y="284832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10" descr="Päijät-Hämeen pelastuslaitoksen logo">
            <a:extLst>
              <a:ext uri="{FF2B5EF4-FFF2-40B4-BE49-F238E27FC236}">
                <a16:creationId xmlns:a16="http://schemas.microsoft.com/office/drawing/2014/main" id="{BEFC43EC-6180-4C44-BFFE-EE8429999C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87370" y="4342638"/>
            <a:ext cx="3809642" cy="1240526"/>
          </a:xfrm>
          <a:prstGeom prst="rect">
            <a:avLst/>
          </a:prstGeom>
        </p:spPr>
      </p:pic>
      <p:pic>
        <p:nvPicPr>
          <p:cNvPr id="6" name="Picture 5" descr="Päijät-Hämeen hyvinvointialueen tunnus">
            <a:extLst>
              <a:ext uri="{FF2B5EF4-FFF2-40B4-BE49-F238E27FC236}">
                <a16:creationId xmlns:a16="http://schemas.microsoft.com/office/drawing/2014/main" id="{5D9CD72C-769E-CF49-9722-DE675312B642}"/>
              </a:ext>
            </a:extLst>
          </p:cNvPr>
          <p:cNvPicPr>
            <a:picLocks noChangeAspect="1"/>
          </p:cNvPicPr>
          <p:nvPr userDrawn="1"/>
        </p:nvPicPr>
        <p:blipFill>
          <a:blip r:embed="rId4"/>
          <a:stretch>
            <a:fillRect/>
          </a:stretch>
        </p:blipFill>
        <p:spPr>
          <a:xfrm>
            <a:off x="4548188" y="1849284"/>
            <a:ext cx="3017520" cy="614680"/>
          </a:xfrm>
          <a:prstGeom prst="rect">
            <a:avLst/>
          </a:prstGeom>
        </p:spPr>
      </p:pic>
    </p:spTree>
    <p:extLst>
      <p:ext uri="{BB962C8B-B14F-4D97-AF65-F5344CB8AC3E}">
        <p14:creationId xmlns:p14="http://schemas.microsoft.com/office/powerpoint/2010/main" val="308400216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tsikko ja sisältö 2">
  <p:cSld name="Otsikko ja sisältö 2">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838200" y="2026037"/>
            <a:ext cx="10515600" cy="351580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2"/>
              </a:buClr>
              <a:buSzPts val="1800"/>
              <a:buFont typeface="Arial"/>
              <a:buAutoNum type="arabicPeriod"/>
              <a:defRPr/>
            </a:lvl1pPr>
            <a:lvl2pPr marL="914400" lvl="1" indent="-317500" algn="l">
              <a:lnSpc>
                <a:spcPct val="100000"/>
              </a:lnSpc>
              <a:spcBef>
                <a:spcPts val="500"/>
              </a:spcBef>
              <a:spcAft>
                <a:spcPts val="0"/>
              </a:spcAft>
              <a:buClr>
                <a:schemeClr val="dk2"/>
              </a:buClr>
              <a:buSzPts val="1400"/>
              <a:buFont typeface="Arial"/>
              <a:buAutoNum type="arabicPeriod"/>
              <a:defRPr/>
            </a:lvl2pPr>
            <a:lvl3pPr marL="1371600" lvl="2" indent="-317500" algn="l">
              <a:lnSpc>
                <a:spcPct val="100000"/>
              </a:lnSpc>
              <a:spcBef>
                <a:spcPts val="500"/>
              </a:spcBef>
              <a:spcAft>
                <a:spcPts val="0"/>
              </a:spcAft>
              <a:buClr>
                <a:schemeClr val="dk2"/>
              </a:buClr>
              <a:buSzPts val="1400"/>
              <a:buFont typeface="Arial"/>
              <a:buAutoNum type="arabicPeriod"/>
              <a:defRPr/>
            </a:lvl3pPr>
            <a:lvl4pPr marL="1828800" lvl="3" indent="-317500" algn="l">
              <a:lnSpc>
                <a:spcPct val="90000"/>
              </a:lnSpc>
              <a:spcBef>
                <a:spcPts val="500"/>
              </a:spcBef>
              <a:spcAft>
                <a:spcPts val="0"/>
              </a:spcAft>
              <a:buClr>
                <a:schemeClr val="dk1"/>
              </a:buClr>
              <a:buSzPts val="1400"/>
              <a:buFont typeface="Arial"/>
              <a:buAutoNum type="arabicPeriod"/>
              <a:defRPr/>
            </a:lvl4pPr>
            <a:lvl5pPr marL="2286000" lvl="4" indent="-304800" algn="l">
              <a:lnSpc>
                <a:spcPct val="90000"/>
              </a:lnSpc>
              <a:spcBef>
                <a:spcPts val="500"/>
              </a:spcBef>
              <a:spcAft>
                <a:spcPts val="0"/>
              </a:spcAft>
              <a:buClr>
                <a:schemeClr val="dk1"/>
              </a:buClr>
              <a:buSzPts val="1200"/>
              <a:buFont typeface="Arial"/>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2"/>
          <p:cNvSpPr txBox="1">
            <a:spLocks noGrp="1"/>
          </p:cNvSpPr>
          <p:nvPr>
            <p:ph type="title"/>
          </p:nvPr>
        </p:nvSpPr>
        <p:spPr>
          <a:xfrm>
            <a:off x="838200" y="912904"/>
            <a:ext cx="10515600" cy="1018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 name="Slide Number Placeholder 3">
            <a:extLst>
              <a:ext uri="{FF2B5EF4-FFF2-40B4-BE49-F238E27FC236}">
                <a16:creationId xmlns:a16="http://schemas.microsoft.com/office/drawing/2014/main" id="{AB416C6D-6F77-0042-9E80-0040F3A0FF86}"/>
              </a:ext>
            </a:extLst>
          </p:cNvPr>
          <p:cNvSpPr txBox="1">
            <a:spLocks/>
          </p:cNvSpPr>
          <p:nvPr userDrawn="1"/>
        </p:nvSpPr>
        <p:spPr>
          <a:xfrm>
            <a:off x="9309582" y="6461650"/>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9A367BBB-7EB8-584E-AF6E-CBCC8E36EDC1}" type="slidenum">
              <a:rPr lang="en-FI" smtClean="0">
                <a:solidFill>
                  <a:srgbClr val="394B85"/>
                </a:solidFill>
              </a:rPr>
              <a:pPr algn="r"/>
              <a:t>‹#›</a:t>
            </a:fld>
            <a:endParaRPr lang="en-FI">
              <a:solidFill>
                <a:srgbClr val="394B85"/>
              </a:solidFill>
            </a:endParaRPr>
          </a:p>
        </p:txBody>
      </p:sp>
      <p:sp>
        <p:nvSpPr>
          <p:cNvPr id="5" name="TextBox 4">
            <a:extLst>
              <a:ext uri="{FF2B5EF4-FFF2-40B4-BE49-F238E27FC236}">
                <a16:creationId xmlns:a16="http://schemas.microsoft.com/office/drawing/2014/main" id="{6AC70682-D4D7-D540-8F84-7222D77B493F}"/>
              </a:ext>
            </a:extLst>
          </p:cNvPr>
          <p:cNvSpPr txBox="1"/>
          <p:nvPr userDrawn="1"/>
        </p:nvSpPr>
        <p:spPr>
          <a:xfrm rot="16200000">
            <a:off x="10223516" y="4681675"/>
            <a:ext cx="3328416" cy="253916"/>
          </a:xfrm>
          <a:prstGeom prst="rect">
            <a:avLst/>
          </a:prstGeom>
          <a:noFill/>
        </p:spPr>
        <p:txBody>
          <a:bodyPr wrap="square" rtlCol="0">
            <a:spAutoFit/>
          </a:bodyPr>
          <a:lstStyle/>
          <a:p>
            <a:r>
              <a:rPr lang="en-FI" sz="1050">
                <a:solidFill>
                  <a:schemeClr val="accent3"/>
                </a:solidFill>
              </a:rPr>
              <a:t>Penttilä</a:t>
            </a:r>
          </a:p>
        </p:txBody>
      </p:sp>
    </p:spTree>
    <p:extLst>
      <p:ext uri="{BB962C8B-B14F-4D97-AF65-F5344CB8AC3E}">
        <p14:creationId xmlns:p14="http://schemas.microsoft.com/office/powerpoint/2010/main" val="3369322533"/>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5996399-41D7-6D46-8794-D02C770F5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34ACD2-4464-C340-B043-FC3BA2EF3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84ED02-5C1E-B242-8FB5-26121F790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0" i="0">
                <a:solidFill>
                  <a:schemeClr val="tx2"/>
                </a:solidFill>
                <a:latin typeface="Arial" panose="020B0604020202020204" pitchFamily="34" charset="0"/>
              </a:defRPr>
            </a:lvl1pPr>
          </a:lstStyle>
          <a:p>
            <a:fld id="{57BA04CB-6C0F-0E43-9A77-70E0B16499DE}" type="datetimeFigureOut">
              <a:rPr lang="fi-FI" smtClean="0"/>
              <a:pPr/>
              <a:t>25.5.2023</a:t>
            </a:fld>
            <a:endParaRPr lang="fi-FI"/>
          </a:p>
        </p:txBody>
      </p:sp>
      <p:sp>
        <p:nvSpPr>
          <p:cNvPr id="5" name="Alatunnisteen paikkamerkki 4">
            <a:extLst>
              <a:ext uri="{FF2B5EF4-FFF2-40B4-BE49-F238E27FC236}">
                <a16:creationId xmlns:a16="http://schemas.microsoft.com/office/drawing/2014/main" id="{7942F151-0D93-3642-9B4D-51AEC354F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0" i="0">
                <a:solidFill>
                  <a:schemeClr val="tx2"/>
                </a:solidFill>
                <a:latin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AF12DEDE-3911-9E4C-B084-BDDC12EF8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0" i="0">
                <a:solidFill>
                  <a:schemeClr val="tx2"/>
                </a:solidFill>
                <a:latin typeface="Arial" panose="020B0604020202020204" pitchFamily="34" charset="0"/>
              </a:defRPr>
            </a:lvl1pPr>
          </a:lstStyle>
          <a:p>
            <a:fld id="{C5AD4312-43CB-DF42-9204-36E07F74B309}" type="slidenum">
              <a:rPr lang="fi-FI" smtClean="0"/>
              <a:pPr/>
              <a:t>‹#›</a:t>
            </a:fld>
            <a:endParaRPr lang="fi-FI"/>
          </a:p>
        </p:txBody>
      </p:sp>
    </p:spTree>
    <p:extLst>
      <p:ext uri="{BB962C8B-B14F-4D97-AF65-F5344CB8AC3E}">
        <p14:creationId xmlns:p14="http://schemas.microsoft.com/office/powerpoint/2010/main" val="1926423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400" b="1" i="0" kern="1200">
          <a:solidFill>
            <a:schemeClr val="tx2"/>
          </a:solidFill>
          <a:latin typeface="Arial" panose="020B0604020202020204" pitchFamily="34" charset="0"/>
          <a:ea typeface="+mj-ea"/>
          <a:cs typeface="+mj-cs"/>
        </a:defRPr>
      </a:lvl1pPr>
    </p:titleStyle>
    <p:bodyStyle>
      <a:lvl1pPr marL="1905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1pPr>
      <a:lvl2pPr marL="3683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2pPr>
      <a:lvl3pPr marL="5461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3pPr>
      <a:lvl4pPr marL="722313" indent="-176213"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4pPr>
      <a:lvl5pPr marL="900113"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C9811D6-E045-FD84-2EAB-011262FF0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6F99E17-740D-5D7B-AFCC-FBC3D883C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B0FCA5-D405-2822-2737-E461CADF0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0E805-2FD3-480E-A34C-812A14F19D50}" type="datetimeFigureOut">
              <a:rPr lang="fi-FI" smtClean="0"/>
              <a:t>25.5.2023</a:t>
            </a:fld>
            <a:endParaRPr lang="fi-FI"/>
          </a:p>
        </p:txBody>
      </p:sp>
      <p:sp>
        <p:nvSpPr>
          <p:cNvPr id="5" name="Alatunnisteen paikkamerkki 4">
            <a:extLst>
              <a:ext uri="{FF2B5EF4-FFF2-40B4-BE49-F238E27FC236}">
                <a16:creationId xmlns:a16="http://schemas.microsoft.com/office/drawing/2014/main" id="{DEE5333F-4E88-904B-6312-8D11C52F6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25B6E19-1AB1-FE3A-02F4-9BF5B1EA4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EB125-172B-44FC-8442-21DB0C876A82}" type="slidenum">
              <a:rPr lang="fi-FI" smtClean="0"/>
              <a:t>‹#›</a:t>
            </a:fld>
            <a:endParaRPr lang="fi-FI"/>
          </a:p>
        </p:txBody>
      </p:sp>
    </p:spTree>
    <p:extLst>
      <p:ext uri="{BB962C8B-B14F-4D97-AF65-F5344CB8AC3E}">
        <p14:creationId xmlns:p14="http://schemas.microsoft.com/office/powerpoint/2010/main" val="34018904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5996399-41D7-6D46-8794-D02C770F5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34ACD2-4464-C340-B043-FC3BA2EF3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84ED02-5C1E-B242-8FB5-26121F790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0" i="0">
                <a:solidFill>
                  <a:schemeClr val="tx2"/>
                </a:solidFill>
                <a:latin typeface="Arial" panose="020B0604020202020204" pitchFamily="34" charset="0"/>
              </a:defRPr>
            </a:lvl1pPr>
          </a:lstStyle>
          <a:p>
            <a:fld id="{57BA04CB-6C0F-0E43-9A77-70E0B16499DE}" type="datetimeFigureOut">
              <a:rPr lang="fi-FI" smtClean="0"/>
              <a:pPr/>
              <a:t>25.5.2023</a:t>
            </a:fld>
            <a:endParaRPr lang="fi-FI"/>
          </a:p>
        </p:txBody>
      </p:sp>
      <p:sp>
        <p:nvSpPr>
          <p:cNvPr id="5" name="Alatunnisteen paikkamerkki 4">
            <a:extLst>
              <a:ext uri="{FF2B5EF4-FFF2-40B4-BE49-F238E27FC236}">
                <a16:creationId xmlns:a16="http://schemas.microsoft.com/office/drawing/2014/main" id="{7942F151-0D93-3642-9B4D-51AEC354F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0" i="0">
                <a:solidFill>
                  <a:schemeClr val="tx2"/>
                </a:solidFill>
                <a:latin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AF12DEDE-3911-9E4C-B084-BDDC12EF8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0" i="0">
                <a:solidFill>
                  <a:schemeClr val="tx2"/>
                </a:solidFill>
                <a:latin typeface="Arial" panose="020B0604020202020204" pitchFamily="34" charset="0"/>
              </a:defRPr>
            </a:lvl1pPr>
          </a:lstStyle>
          <a:p>
            <a:fld id="{C5AD4312-43CB-DF42-9204-36E07F74B309}" type="slidenum">
              <a:rPr lang="fi-FI" smtClean="0"/>
              <a:pPr/>
              <a:t>‹#›</a:t>
            </a:fld>
            <a:endParaRPr lang="fi-FI"/>
          </a:p>
        </p:txBody>
      </p:sp>
    </p:spTree>
    <p:extLst>
      <p:ext uri="{BB962C8B-B14F-4D97-AF65-F5344CB8AC3E}">
        <p14:creationId xmlns:p14="http://schemas.microsoft.com/office/powerpoint/2010/main" val="16167032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xStyles>
    <p:titleStyle>
      <a:lvl1pPr algn="l" defTabSz="914400" rtl="0" eaLnBrk="1" latinLnBrk="0" hangingPunct="1">
        <a:lnSpc>
          <a:spcPct val="90000"/>
        </a:lnSpc>
        <a:spcBef>
          <a:spcPct val="0"/>
        </a:spcBef>
        <a:buNone/>
        <a:defRPr sz="3400" b="1" i="0" kern="1200">
          <a:solidFill>
            <a:schemeClr val="tx2"/>
          </a:solidFill>
          <a:latin typeface="Arial" panose="020B0604020202020204" pitchFamily="34" charset="0"/>
          <a:ea typeface="+mj-ea"/>
          <a:cs typeface="+mj-cs"/>
        </a:defRPr>
      </a:lvl1pPr>
    </p:titleStyle>
    <p:bodyStyle>
      <a:lvl1pPr marL="1905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1pPr>
      <a:lvl2pPr marL="3683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2pPr>
      <a:lvl3pPr marL="5461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3pPr>
      <a:lvl4pPr marL="722313" indent="-176213"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4pPr>
      <a:lvl5pPr marL="900113"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C069F00-2E8D-4C9D-94EB-6F3E8B46D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FFA223D-3CDA-4C76-804B-E104B4E75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6B0270-1402-4D76-81F8-7D1ECAC97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17.5.2023</a:t>
            </a:r>
          </a:p>
        </p:txBody>
      </p:sp>
      <p:sp>
        <p:nvSpPr>
          <p:cNvPr id="5" name="Alatunnisteen paikkamerkki 4">
            <a:extLst>
              <a:ext uri="{FF2B5EF4-FFF2-40B4-BE49-F238E27FC236}">
                <a16:creationId xmlns:a16="http://schemas.microsoft.com/office/drawing/2014/main" id="{F03F4D16-61F2-4DB3-A4C4-A3A16E931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TC</a:t>
            </a:r>
          </a:p>
        </p:txBody>
      </p:sp>
      <p:sp>
        <p:nvSpPr>
          <p:cNvPr id="6" name="Dian numeron paikkamerkki 5">
            <a:extLst>
              <a:ext uri="{FF2B5EF4-FFF2-40B4-BE49-F238E27FC236}">
                <a16:creationId xmlns:a16="http://schemas.microsoft.com/office/drawing/2014/main" id="{8E351503-F1E6-4707-ADC4-5FF2754D6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233AC-960C-406C-B0F6-74CC6B9F1A90}" type="slidenum">
              <a:rPr lang="fi-FI" smtClean="0"/>
              <a:t>‹#›</a:t>
            </a:fld>
            <a:endParaRPr lang="fi-FI"/>
          </a:p>
        </p:txBody>
      </p:sp>
    </p:spTree>
    <p:extLst>
      <p:ext uri="{BB962C8B-B14F-4D97-AF65-F5344CB8AC3E}">
        <p14:creationId xmlns:p14="http://schemas.microsoft.com/office/powerpoint/2010/main" val="3434103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22C2C85-F463-464F-80EA-C026D4135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F30F1E9-F616-4385-B922-9C960EDC8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6A4B685-A16A-4692-B04D-FDC65A90C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17.5.2023</a:t>
            </a:r>
          </a:p>
        </p:txBody>
      </p:sp>
      <p:sp>
        <p:nvSpPr>
          <p:cNvPr id="5" name="Alatunnisteen paikkamerkki 4">
            <a:extLst>
              <a:ext uri="{FF2B5EF4-FFF2-40B4-BE49-F238E27FC236}">
                <a16:creationId xmlns:a16="http://schemas.microsoft.com/office/drawing/2014/main" id="{D59CF64D-2D1D-430E-8B87-EA8179DF4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TC</a:t>
            </a:r>
          </a:p>
        </p:txBody>
      </p:sp>
      <p:sp>
        <p:nvSpPr>
          <p:cNvPr id="6" name="Dian numeron paikkamerkki 5">
            <a:extLst>
              <a:ext uri="{FF2B5EF4-FFF2-40B4-BE49-F238E27FC236}">
                <a16:creationId xmlns:a16="http://schemas.microsoft.com/office/drawing/2014/main" id="{DD999285-E1A9-448E-9D92-EFF5D9048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D070D-B852-41F4-9DA3-6CF4AFDFD6EA}" type="slidenum">
              <a:rPr lang="fi-FI" smtClean="0"/>
              <a:t>‹#›</a:t>
            </a:fld>
            <a:endParaRPr lang="fi-FI"/>
          </a:p>
        </p:txBody>
      </p:sp>
    </p:spTree>
    <p:extLst>
      <p:ext uri="{BB962C8B-B14F-4D97-AF65-F5344CB8AC3E}">
        <p14:creationId xmlns:p14="http://schemas.microsoft.com/office/powerpoint/2010/main" val="38197246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C069F00-2E8D-4C9D-94EB-6F3E8B46D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FFA223D-3CDA-4C76-804B-E104B4E75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6B0270-1402-4D76-81F8-7D1ECAC97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30.3.2023</a:t>
            </a:r>
          </a:p>
        </p:txBody>
      </p:sp>
      <p:sp>
        <p:nvSpPr>
          <p:cNvPr id="5" name="Alatunnisteen paikkamerkki 4">
            <a:extLst>
              <a:ext uri="{FF2B5EF4-FFF2-40B4-BE49-F238E27FC236}">
                <a16:creationId xmlns:a16="http://schemas.microsoft.com/office/drawing/2014/main" id="{F03F4D16-61F2-4DB3-A4C4-A3A16E931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TC</a:t>
            </a:r>
          </a:p>
        </p:txBody>
      </p:sp>
      <p:sp>
        <p:nvSpPr>
          <p:cNvPr id="6" name="Dian numeron paikkamerkki 5">
            <a:extLst>
              <a:ext uri="{FF2B5EF4-FFF2-40B4-BE49-F238E27FC236}">
                <a16:creationId xmlns:a16="http://schemas.microsoft.com/office/drawing/2014/main" id="{8E351503-F1E6-4707-ADC4-5FF2754D6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233AC-960C-406C-B0F6-74CC6B9F1A90}" type="slidenum">
              <a:rPr lang="fi-FI" smtClean="0"/>
              <a:t>‹#›</a:t>
            </a:fld>
            <a:endParaRPr lang="fi-FI"/>
          </a:p>
        </p:txBody>
      </p:sp>
    </p:spTree>
    <p:extLst>
      <p:ext uri="{BB962C8B-B14F-4D97-AF65-F5344CB8AC3E}">
        <p14:creationId xmlns:p14="http://schemas.microsoft.com/office/powerpoint/2010/main" val="2591307875"/>
      </p:ext>
    </p:extLst>
  </p:cSld>
  <p:clrMap bg1="lt1" tx1="dk1" bg2="lt2" tx2="dk2" accent1="accent1" accent2="accent2" accent3="accent3" accent4="accent4" accent5="accent5" accent6="accent6" hlink="hlink" folHlink="folHlink"/>
  <p:sldLayoutIdLst>
    <p:sldLayoutId id="2147483733" r:id="rId1"/>
    <p:sldLayoutId id="214748373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5996399-41D7-6D46-8794-D02C770F5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34ACD2-4464-C340-B043-FC3BA2EF3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84ED02-5C1E-B242-8FB5-26121F790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0" i="0">
                <a:solidFill>
                  <a:schemeClr val="tx2"/>
                </a:solidFill>
                <a:latin typeface="Arial" panose="020B0604020202020204" pitchFamily="34" charset="0"/>
              </a:defRPr>
            </a:lvl1pPr>
          </a:lstStyle>
          <a:p>
            <a:fld id="{57BA04CB-6C0F-0E43-9A77-70E0B16499DE}" type="datetimeFigureOut">
              <a:rPr lang="fi-FI" smtClean="0"/>
              <a:pPr/>
              <a:t>25.5.2023</a:t>
            </a:fld>
            <a:endParaRPr lang="fi-FI"/>
          </a:p>
        </p:txBody>
      </p:sp>
      <p:sp>
        <p:nvSpPr>
          <p:cNvPr id="5" name="Alatunnisteen paikkamerkki 4">
            <a:extLst>
              <a:ext uri="{FF2B5EF4-FFF2-40B4-BE49-F238E27FC236}">
                <a16:creationId xmlns:a16="http://schemas.microsoft.com/office/drawing/2014/main" id="{7942F151-0D93-3642-9B4D-51AEC354F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0" i="0">
                <a:solidFill>
                  <a:schemeClr val="tx2"/>
                </a:solidFill>
                <a:latin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AF12DEDE-3911-9E4C-B084-BDDC12EF8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0" i="0">
                <a:solidFill>
                  <a:schemeClr val="tx2"/>
                </a:solidFill>
                <a:latin typeface="Arial" panose="020B0604020202020204" pitchFamily="34" charset="0"/>
              </a:defRPr>
            </a:lvl1pPr>
          </a:lstStyle>
          <a:p>
            <a:fld id="{C5AD4312-43CB-DF42-9204-36E07F74B309}" type="slidenum">
              <a:rPr lang="fi-FI" smtClean="0"/>
              <a:pPr/>
              <a:t>‹#›</a:t>
            </a:fld>
            <a:endParaRPr lang="fi-FI"/>
          </a:p>
        </p:txBody>
      </p:sp>
    </p:spTree>
    <p:extLst>
      <p:ext uri="{BB962C8B-B14F-4D97-AF65-F5344CB8AC3E}">
        <p14:creationId xmlns:p14="http://schemas.microsoft.com/office/powerpoint/2010/main" val="23216268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Lst>
  <p:txStyles>
    <p:titleStyle>
      <a:lvl1pPr algn="l" defTabSz="914400" rtl="0" eaLnBrk="1" latinLnBrk="0" hangingPunct="1">
        <a:lnSpc>
          <a:spcPct val="90000"/>
        </a:lnSpc>
        <a:spcBef>
          <a:spcPct val="0"/>
        </a:spcBef>
        <a:buNone/>
        <a:defRPr sz="3400" b="1" i="0" kern="1200">
          <a:solidFill>
            <a:schemeClr val="tx2"/>
          </a:solidFill>
          <a:latin typeface="Arial" panose="020B0604020202020204" pitchFamily="34" charset="0"/>
          <a:ea typeface="+mj-ea"/>
          <a:cs typeface="+mj-cs"/>
        </a:defRPr>
      </a:lvl1pPr>
    </p:titleStyle>
    <p:bodyStyle>
      <a:lvl1pPr marL="1905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1pPr>
      <a:lvl2pPr marL="3683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2pPr>
      <a:lvl3pPr marL="546100"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3pPr>
      <a:lvl4pPr marL="722313" indent="-176213"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4pPr>
      <a:lvl5pPr marL="900113" indent="-177800" algn="l" defTabSz="720000" rtl="0" eaLnBrk="1" latinLnBrk="0" hangingPunct="1">
        <a:lnSpc>
          <a:spcPct val="100000"/>
        </a:lnSpc>
        <a:spcBef>
          <a:spcPts val="0"/>
        </a:spcBef>
        <a:spcAft>
          <a:spcPts val="1400"/>
        </a:spcAft>
        <a:buFont typeface="Arial" panose="020B0604020202020204" pitchFamily="34" charset="0"/>
        <a:buChar char="•"/>
        <a:tabLst/>
        <a:defRPr sz="20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9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2.xml"/><Relationship Id="rId5" Type="http://schemas.openxmlformats.org/officeDocument/2006/relationships/image" Target="cid:image004.png@01D9241B.CB38BB30" TargetMode="Externa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B549-2CA0-AF4A-81D2-A46829F43729}"/>
              </a:ext>
            </a:extLst>
          </p:cNvPr>
          <p:cNvSpPr>
            <a:spLocks noGrp="1"/>
          </p:cNvSpPr>
          <p:nvPr>
            <p:ph type="title"/>
          </p:nvPr>
        </p:nvSpPr>
        <p:spPr/>
        <p:txBody>
          <a:bodyPr>
            <a:normAutofit/>
          </a:bodyPr>
          <a:lstStyle/>
          <a:p>
            <a:r>
              <a:rPr lang="fi-FI" sz="3600">
                <a:latin typeface="Arial"/>
                <a:cs typeface="Arial"/>
              </a:rPr>
              <a:t>Sosiaalityön tiekartta</a:t>
            </a:r>
            <a:br>
              <a:rPr lang="fi-FI" sz="3600">
                <a:latin typeface="Arial"/>
                <a:cs typeface="Arial"/>
              </a:rPr>
            </a:br>
            <a:r>
              <a:rPr lang="fi-FI" sz="3600">
                <a:latin typeface="Arial"/>
                <a:cs typeface="Arial"/>
              </a:rPr>
              <a:t>2023-2025</a:t>
            </a:r>
            <a:br>
              <a:rPr lang="fi-FI" sz="3600">
                <a:latin typeface="Arial"/>
                <a:cs typeface="Arial"/>
              </a:rPr>
            </a:br>
            <a:r>
              <a:rPr lang="fi-FI" sz="3600">
                <a:latin typeface="Arial"/>
                <a:cs typeface="Arial"/>
              </a:rPr>
              <a:t>Verkostoseminaari 17.5.2023</a:t>
            </a:r>
          </a:p>
          <a:p>
            <a:endParaRPr lang="en-FI" sz="3600" b="0">
              <a:cs typeface="Arial"/>
            </a:endParaRPr>
          </a:p>
        </p:txBody>
      </p:sp>
      <p:pic>
        <p:nvPicPr>
          <p:cNvPr id="5" name="Kuva 5" descr="Kuva, joka sisältää kohteen teksti&#10;&#10;Kuvaus luotu automaattisesti">
            <a:extLst>
              <a:ext uri="{FF2B5EF4-FFF2-40B4-BE49-F238E27FC236}">
                <a16:creationId xmlns:a16="http://schemas.microsoft.com/office/drawing/2014/main" id="{D694672A-3654-3FA9-0DB3-52FD133A9198}"/>
              </a:ext>
            </a:extLst>
          </p:cNvPr>
          <p:cNvPicPr>
            <a:picLocks noChangeAspect="1"/>
          </p:cNvPicPr>
          <p:nvPr/>
        </p:nvPicPr>
        <p:blipFill>
          <a:blip r:embed="rId3"/>
          <a:stretch>
            <a:fillRect/>
          </a:stretch>
        </p:blipFill>
        <p:spPr>
          <a:xfrm>
            <a:off x="819151" y="4990333"/>
            <a:ext cx="2920092" cy="1163585"/>
          </a:xfrm>
          <a:prstGeom prst="rect">
            <a:avLst/>
          </a:prstGeom>
        </p:spPr>
      </p:pic>
    </p:spTree>
    <p:extLst>
      <p:ext uri="{BB962C8B-B14F-4D97-AF65-F5344CB8AC3E}">
        <p14:creationId xmlns:p14="http://schemas.microsoft.com/office/powerpoint/2010/main" val="26079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AC98F5-CAFD-56E0-389A-DD3AC318F347}"/>
              </a:ext>
            </a:extLst>
          </p:cNvPr>
          <p:cNvSpPr>
            <a:spLocks noGrp="1"/>
          </p:cNvSpPr>
          <p:nvPr>
            <p:ph type="title"/>
          </p:nvPr>
        </p:nvSpPr>
        <p:spPr>
          <a:xfrm>
            <a:off x="1018094" y="136526"/>
            <a:ext cx="10335705" cy="765762"/>
          </a:xfrm>
        </p:spPr>
        <p:txBody>
          <a:bodyPr>
            <a:normAutofit/>
          </a:bodyPr>
          <a:lstStyle/>
          <a:p>
            <a:r>
              <a:rPr lang="fi-FI" sz="4000"/>
              <a:t>Vastaajat palvelutehtävittäin</a:t>
            </a:r>
          </a:p>
        </p:txBody>
      </p:sp>
      <p:sp>
        <p:nvSpPr>
          <p:cNvPr id="4" name="Päivämäärän paikkamerkki 3">
            <a:extLst>
              <a:ext uri="{FF2B5EF4-FFF2-40B4-BE49-F238E27FC236}">
                <a16:creationId xmlns:a16="http://schemas.microsoft.com/office/drawing/2014/main" id="{FC645B6A-E15F-84EA-0430-76AC767A7E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EC7F93E2-FBA5-F174-62FA-CF1B33EBD2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06F1388C-5ED1-0DFF-B7EE-981EA6E072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CD070D-B852-41F4-9DA3-6CF4AFDFD6E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Kaavio 2">
            <a:extLst>
              <a:ext uri="{FF2B5EF4-FFF2-40B4-BE49-F238E27FC236}">
                <a16:creationId xmlns:a16="http://schemas.microsoft.com/office/drawing/2014/main" id="{8BB44030-48F1-623C-3EAA-746F261DD599}"/>
              </a:ext>
            </a:extLst>
          </p:cNvPr>
          <p:cNvGraphicFramePr>
            <a:graphicFrameLocks/>
          </p:cNvGraphicFramePr>
          <p:nvPr/>
        </p:nvGraphicFramePr>
        <p:xfrm>
          <a:off x="1018095" y="1480007"/>
          <a:ext cx="8823489" cy="4298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43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929E8E51-7E4B-BE17-1EFD-0945C611DB4E}"/>
              </a:ext>
            </a:extLst>
          </p:cNvPr>
          <p:cNvSpPr>
            <a:spLocks noGrp="1"/>
          </p:cNvSpPr>
          <p:nvPr>
            <p:ph type="title"/>
          </p:nvPr>
        </p:nvSpPr>
        <p:spPr>
          <a:xfrm>
            <a:off x="243281" y="1198418"/>
            <a:ext cx="3526507" cy="4461163"/>
          </a:xfrm>
        </p:spPr>
        <p:txBody>
          <a:bodyPr>
            <a:normAutofit fontScale="90000"/>
          </a:bodyPr>
          <a:lstStyle/>
          <a:p>
            <a:r>
              <a:rPr lang="fi-FI" sz="4000" b="1"/>
              <a:t>Kehu omaa yksikköäsi. </a:t>
            </a:r>
            <a:br>
              <a:rPr lang="fi-FI" sz="4000" b="1"/>
            </a:br>
            <a:r>
              <a:rPr lang="fi-FI" sz="4000" b="1"/>
              <a:t>Mikä toimii hyvin?</a:t>
            </a:r>
            <a:br>
              <a:rPr lang="fi-FI" sz="4000" b="1"/>
            </a:br>
            <a:br>
              <a:rPr lang="fi-FI"/>
            </a:br>
            <a:r>
              <a:rPr lang="fi-FI" sz="4000" b="1"/>
              <a:t>Nimetty kaikkiaan 168 asiaa (n 93)</a:t>
            </a:r>
            <a:br>
              <a:rPr lang="fi-FI" sz="4000" b="1"/>
            </a:br>
            <a:endParaRPr lang="fi-FI" sz="4000"/>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6F186193-C122-0C8B-BE27-E884D9E47609}"/>
              </a:ext>
            </a:extLst>
          </p:cNvPr>
          <p:cNvSpPr>
            <a:spLocks noGrp="1"/>
          </p:cNvSpPr>
          <p:nvPr>
            <p:ph idx="1"/>
          </p:nvPr>
        </p:nvSpPr>
        <p:spPr>
          <a:xfrm>
            <a:off x="4407505" y="319087"/>
            <a:ext cx="7186527" cy="6219824"/>
          </a:xfrm>
        </p:spPr>
        <p:txBody>
          <a:bodyPr anchor="ctr">
            <a:normAutofit/>
          </a:bodyPr>
          <a:lstStyle/>
          <a:p>
            <a:pPr marL="0" indent="0">
              <a:buNone/>
            </a:pPr>
            <a:r>
              <a:rPr lang="fi-FI" sz="2000" b="1"/>
              <a:t>1) Työilmapiiri, 70 vastaajaa</a:t>
            </a:r>
          </a:p>
          <a:p>
            <a:pPr marL="0" indent="0">
              <a:spcBef>
                <a:spcPts val="600"/>
              </a:spcBef>
              <a:buNone/>
            </a:pPr>
            <a:r>
              <a:rPr lang="fi-FI" sz="2000"/>
              <a:t>Työyhteisö, työkaverit, kollegojen ammattitaito</a:t>
            </a:r>
          </a:p>
          <a:p>
            <a:pPr marL="457200" lvl="1" indent="0">
              <a:spcBef>
                <a:spcPts val="600"/>
              </a:spcBef>
              <a:buNone/>
            </a:pPr>
            <a:r>
              <a:rPr lang="fi-FI" sz="1600"/>
              <a:t> ”</a:t>
            </a:r>
            <a:r>
              <a:rPr lang="fi-FI" sz="1600" i="1"/>
              <a:t>Työyhteisö on loistava. </a:t>
            </a:r>
            <a:r>
              <a:rPr lang="fi-FI" sz="1600" i="1" err="1"/>
              <a:t>Hierarkista</a:t>
            </a:r>
            <a:r>
              <a:rPr lang="fi-FI" sz="1600" i="1"/>
              <a:t> erottelua ei ole, vaan kaikki ovat työntekijöinä yhtä arvokkaita. Kaikki tulevat hyvin toimeen keskenään ja ilmapiiri ei voisi olla parempi</a:t>
            </a:r>
            <a:r>
              <a:rPr lang="fi-FI" sz="1600"/>
              <a:t>.”</a:t>
            </a:r>
          </a:p>
          <a:p>
            <a:pPr marL="0" indent="0">
              <a:spcBef>
                <a:spcPts val="1800"/>
              </a:spcBef>
              <a:buNone/>
            </a:pPr>
            <a:r>
              <a:rPr lang="fi-FI" sz="2000" b="1"/>
              <a:t>2) Työn sisältö, 44 vastaajaa</a:t>
            </a:r>
          </a:p>
          <a:p>
            <a:pPr marL="0" indent="0">
              <a:spcBef>
                <a:spcPts val="600"/>
              </a:spcBef>
              <a:buNone/>
            </a:pPr>
            <a:r>
              <a:rPr lang="fi-FI" sz="2000"/>
              <a:t>mielekkyys ja mielenkiintoisuus (26), yhteistyö (18) </a:t>
            </a:r>
          </a:p>
          <a:p>
            <a:pPr marL="457200" lvl="1" indent="0">
              <a:spcBef>
                <a:spcPts val="600"/>
              </a:spcBef>
              <a:buNone/>
            </a:pPr>
            <a:r>
              <a:rPr lang="fi-FI" sz="1600"/>
              <a:t>”</a:t>
            </a:r>
            <a:r>
              <a:rPr lang="fi-FI" sz="1600" i="1"/>
              <a:t>Yksikön työskentely lähtee asiakkaiden tarpeista ja verkostoissa toimitaan joustavasti asiakkaan tarve edellä.”</a:t>
            </a:r>
          </a:p>
          <a:p>
            <a:pPr marL="0" indent="0">
              <a:spcBef>
                <a:spcPts val="1800"/>
              </a:spcBef>
              <a:buNone/>
            </a:pPr>
            <a:r>
              <a:rPr lang="fi-FI" sz="2000" b="1"/>
              <a:t>3) Työsuhde-edut, 28 vastaajaa</a:t>
            </a:r>
          </a:p>
          <a:p>
            <a:pPr marL="0" indent="0">
              <a:spcBef>
                <a:spcPts val="600"/>
              </a:spcBef>
              <a:buNone/>
            </a:pPr>
            <a:r>
              <a:rPr lang="fi-FI" sz="2000"/>
              <a:t>joustavuus ja vapaus (12), koulutusmahdollisuudet (4), palkka (2), </a:t>
            </a:r>
            <a:r>
              <a:rPr lang="fi-FI" sz="2000" err="1"/>
              <a:t>epassi</a:t>
            </a:r>
            <a:r>
              <a:rPr lang="fi-FI" sz="2000"/>
              <a:t> (3), työvälineet ja tilat (6)</a:t>
            </a:r>
          </a:p>
          <a:p>
            <a:pPr marL="457200" lvl="1" indent="0">
              <a:spcBef>
                <a:spcPts val="600"/>
              </a:spcBef>
              <a:buNone/>
            </a:pPr>
            <a:r>
              <a:rPr lang="fi-FI" sz="1600"/>
              <a:t>”Saan suunnitella työni itsenäisesti ja yksikössäni joustetaan työntekijän elämäntilanteen mukaan. On ollut myös hyvä, että on saanut pitää etäpäiviä, jolloin pystyy tekemään työtä rauhassa kotona, nykyiset työtilat eivät sitä useinkaan mahdollista. ”</a:t>
            </a:r>
          </a:p>
          <a:p>
            <a:pPr marL="0" indent="0">
              <a:spcBef>
                <a:spcPts val="1800"/>
              </a:spcBef>
              <a:buNone/>
            </a:pPr>
            <a:r>
              <a:rPr lang="fi-FI" sz="2000" b="1"/>
              <a:t>4) Esimiestyö: 26 vastaajaa</a:t>
            </a:r>
          </a:p>
          <a:p>
            <a:pPr marL="457200" lvl="1" indent="0">
              <a:spcBef>
                <a:spcPts val="600"/>
              </a:spcBef>
              <a:buNone/>
            </a:pPr>
            <a:r>
              <a:rPr lang="fi-FI" sz="1600"/>
              <a:t>” Helposti lähestyttävä esihenkilö, joka kiinnostunut työyhteisön ja työntekijöiden hyvinvoinnista + on ainakin yleensä hyvin tavoitettavissa”</a:t>
            </a:r>
          </a:p>
        </p:txBody>
      </p:sp>
      <p:sp>
        <p:nvSpPr>
          <p:cNvPr id="4" name="Päivämäärän paikkamerkki 3">
            <a:extLst>
              <a:ext uri="{FF2B5EF4-FFF2-40B4-BE49-F238E27FC236}">
                <a16:creationId xmlns:a16="http://schemas.microsoft.com/office/drawing/2014/main" id="{4D93BE90-900B-3EAB-8917-706E2FABD162}"/>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CD979343-D4FF-3405-F79F-29E3538B4CB5}"/>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710D9698-71E8-C88E-E688-F3CB4EB03754}"/>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CD070D-B852-41F4-9DA3-6CF4AFDFD6E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81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BE8180D6-200F-6A17-807A-311D37256964}"/>
              </a:ext>
            </a:extLst>
          </p:cNvPr>
          <p:cNvSpPr>
            <a:spLocks noGrp="1"/>
          </p:cNvSpPr>
          <p:nvPr>
            <p:ph type="title"/>
          </p:nvPr>
        </p:nvSpPr>
        <p:spPr>
          <a:xfrm>
            <a:off x="218114" y="1153572"/>
            <a:ext cx="3669120" cy="4461163"/>
          </a:xfrm>
        </p:spPr>
        <p:txBody>
          <a:bodyPr>
            <a:normAutofit fontScale="90000"/>
          </a:bodyPr>
          <a:lstStyle/>
          <a:p>
            <a:r>
              <a:rPr lang="fi-FI" sz="3600" b="1"/>
              <a:t>Mainitse kolme mielestäsi tärkeintä ajankohtaista kehittämiskohdetta omassa yksikössäsi.</a:t>
            </a:r>
            <a:br>
              <a:rPr lang="fi-FI" sz="3600" b="1"/>
            </a:br>
            <a:br>
              <a:rPr lang="fi-FI" sz="3600" b="1"/>
            </a:br>
            <a:r>
              <a:rPr lang="fi-FI" sz="3600" b="1"/>
              <a:t>Nimetty kaikkiaan 234 asiaa (n 93) </a:t>
            </a:r>
            <a:br>
              <a:rPr lang="fi-FI" sz="3600" b="1"/>
            </a:br>
            <a:endParaRPr lang="fi-FI" sz="3600" b="1"/>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7059AC32-635A-D7D9-7DCF-976CDCB5EC2A}"/>
              </a:ext>
            </a:extLst>
          </p:cNvPr>
          <p:cNvSpPr>
            <a:spLocks noGrp="1"/>
          </p:cNvSpPr>
          <p:nvPr>
            <p:ph idx="1"/>
          </p:nvPr>
        </p:nvSpPr>
        <p:spPr>
          <a:xfrm>
            <a:off x="4286774" y="209725"/>
            <a:ext cx="7347061" cy="6434355"/>
          </a:xfrm>
        </p:spPr>
        <p:txBody>
          <a:bodyPr anchor="ctr">
            <a:normAutofit fontScale="92500" lnSpcReduction="10000"/>
          </a:bodyPr>
          <a:lstStyle/>
          <a:p>
            <a:pPr marL="0" indent="0">
              <a:buNone/>
            </a:pPr>
            <a:r>
              <a:rPr lang="fi-FI" sz="2400" b="1"/>
              <a:t>1. Prosessien selkiyttäminen </a:t>
            </a:r>
            <a:r>
              <a:rPr lang="fi-FI" sz="2400"/>
              <a:t>(50 mainintaa)</a:t>
            </a:r>
          </a:p>
          <a:p>
            <a:pPr marL="0" indent="0">
              <a:spcBef>
                <a:spcPts val="600"/>
              </a:spcBef>
              <a:buNone/>
            </a:pPr>
            <a:r>
              <a:rPr lang="fi-FI" sz="2000"/>
              <a:t>Nimetty jokin tietty prosessi (20), lait ja yhtenäiset käytännöt ym. (20), prosessien selkiyttäminen yleisesti (10) </a:t>
            </a:r>
          </a:p>
          <a:p>
            <a:pPr marL="457200" lvl="1" indent="0">
              <a:spcBef>
                <a:spcPts val="0"/>
              </a:spcBef>
              <a:buNone/>
            </a:pPr>
            <a:r>
              <a:rPr lang="fi-FI" sz="1600" i="1"/>
              <a:t>”Kaikenlainen maksujen kanssa säätäminen. Tulisi olla yhtenäinen linja ja poistaa käytöstä kaikki "laita tälle ihmiselle sähköpostia tästä ja tästä asiasta"-säätäminen.”</a:t>
            </a:r>
          </a:p>
          <a:p>
            <a:pPr marL="0" indent="0">
              <a:spcBef>
                <a:spcPts val="1800"/>
              </a:spcBef>
              <a:buNone/>
            </a:pPr>
            <a:r>
              <a:rPr lang="fi-FI" sz="2400" b="1"/>
              <a:t>2. Riittävä henkilöstö </a:t>
            </a:r>
            <a:r>
              <a:rPr lang="fi-FI" sz="2400"/>
              <a:t>(45 mainintaa)</a:t>
            </a:r>
          </a:p>
          <a:p>
            <a:pPr marL="0" indent="0">
              <a:spcBef>
                <a:spcPts val="600"/>
              </a:spcBef>
              <a:buNone/>
            </a:pPr>
            <a:r>
              <a:rPr lang="fi-FI" sz="2000"/>
              <a:t>Resurssit (20), henkilöstön pysyvyys ”pitovoima” (9), rekrytointi, ”vetovoima” (8), palkkaus (8) </a:t>
            </a:r>
          </a:p>
          <a:p>
            <a:pPr marL="457200" lvl="1" indent="0">
              <a:spcBef>
                <a:spcPts val="0"/>
              </a:spcBef>
              <a:buNone/>
            </a:pPr>
            <a:r>
              <a:rPr lang="fi-FI" sz="1600" i="1"/>
              <a:t>”Henkilöstön pysyvyys ja riittävyys (nykyiset työntekijät joutuvat koko ajan joustamaan ilman mitään palkitsemista/palautetta/arvostusta)”</a:t>
            </a:r>
          </a:p>
          <a:p>
            <a:pPr marL="0" indent="0">
              <a:spcBef>
                <a:spcPts val="1800"/>
              </a:spcBef>
              <a:buNone/>
            </a:pPr>
            <a:r>
              <a:rPr lang="fi-FI" sz="2400" b="1"/>
              <a:t>3. Työn organisointi </a:t>
            </a:r>
            <a:r>
              <a:rPr lang="fi-FI" sz="2400"/>
              <a:t>(36 mainintaa)</a:t>
            </a:r>
          </a:p>
          <a:p>
            <a:pPr marL="0" indent="0">
              <a:spcBef>
                <a:spcPts val="600"/>
              </a:spcBef>
              <a:buNone/>
            </a:pPr>
            <a:r>
              <a:rPr lang="fi-FI" sz="2000"/>
              <a:t>Työnjako (12), työn järjestäminen (12), palaverikäytännöt (7) palvelut ja palvelujärjestelmä (5)</a:t>
            </a:r>
          </a:p>
          <a:p>
            <a:pPr marL="457200" lvl="1" indent="0">
              <a:spcBef>
                <a:spcPts val="0"/>
              </a:spcBef>
              <a:buNone/>
            </a:pPr>
            <a:r>
              <a:rPr lang="fi-FI" sz="1600" i="1"/>
              <a:t>”sosiaalityöntekijä </a:t>
            </a:r>
            <a:r>
              <a:rPr lang="fi-FI" sz="1600" i="1" err="1"/>
              <a:t>vs</a:t>
            </a:r>
            <a:r>
              <a:rPr lang="fi-FI" sz="1600" i="1"/>
              <a:t> sosiaaliohjaajan työtehtävien ja työnkuvan selkiyttäminen”</a:t>
            </a:r>
          </a:p>
          <a:p>
            <a:pPr marL="457200" lvl="1" indent="0">
              <a:spcBef>
                <a:spcPts val="0"/>
              </a:spcBef>
              <a:buNone/>
            </a:pPr>
            <a:r>
              <a:rPr lang="fi-FI" sz="1600" i="1"/>
              <a:t>”Enemmän kasvokkaisia tapaamisia tiimin kesken, enemmän yhteistä pohdintaa asiakasasioissa.”</a:t>
            </a:r>
          </a:p>
          <a:p>
            <a:pPr marL="457200" lvl="1" indent="0">
              <a:spcBef>
                <a:spcPts val="0"/>
              </a:spcBef>
              <a:buNone/>
            </a:pPr>
            <a:r>
              <a:rPr lang="fi-FI" sz="1600" i="1"/>
              <a:t>”Tarpeisiin vastaavien palvelujen saatavuus”</a:t>
            </a:r>
          </a:p>
          <a:p>
            <a:pPr marL="0" indent="0">
              <a:lnSpc>
                <a:spcPct val="100000"/>
              </a:lnSpc>
              <a:spcBef>
                <a:spcPts val="1800"/>
              </a:spcBef>
              <a:buNone/>
            </a:pPr>
            <a:r>
              <a:rPr lang="fi-FI" sz="2400" b="1"/>
              <a:t>4. Työhyvinvointi </a:t>
            </a:r>
            <a:r>
              <a:rPr lang="fi-FI" sz="2400"/>
              <a:t>(24 mainintaa)</a:t>
            </a:r>
          </a:p>
          <a:p>
            <a:pPr marL="0" indent="0">
              <a:spcBef>
                <a:spcPts val="600"/>
              </a:spcBef>
              <a:buNone/>
            </a:pPr>
            <a:r>
              <a:rPr lang="fi-FI" sz="2100"/>
              <a:t>Työntekijöiden kuuleminen ja arvostus (13), työtilat (11)</a:t>
            </a:r>
          </a:p>
          <a:p>
            <a:pPr marL="457200" lvl="1" indent="0">
              <a:spcBef>
                <a:spcPts val="0"/>
              </a:spcBef>
              <a:buNone/>
            </a:pPr>
            <a:r>
              <a:rPr lang="fi-FI" sz="1600" i="1"/>
              <a:t>”Työntekijöiden kuuleminen” </a:t>
            </a:r>
          </a:p>
          <a:p>
            <a:pPr marL="457200" lvl="1" indent="0">
              <a:spcBef>
                <a:spcPts val="0"/>
              </a:spcBef>
              <a:buNone/>
            </a:pPr>
            <a:r>
              <a:rPr lang="fi-FI" sz="1600" i="1"/>
              <a:t>”Työntekijöiden arvostus pitää näkyä toiminnassa ja puheessa”</a:t>
            </a:r>
          </a:p>
          <a:p>
            <a:pPr marL="457200" lvl="1" indent="0">
              <a:spcBef>
                <a:spcPts val="0"/>
              </a:spcBef>
              <a:buNone/>
            </a:pPr>
            <a:r>
              <a:rPr lang="fi-FI" sz="1600" i="1"/>
              <a:t>”Työtilojen työrauha voisi olla parempi, yhteiskäyttötilat vaikeuttavat keskittymistä.”</a:t>
            </a:r>
          </a:p>
          <a:p>
            <a:pPr marL="457200" lvl="1" indent="0">
              <a:spcBef>
                <a:spcPts val="0"/>
              </a:spcBef>
              <a:buNone/>
            </a:pPr>
            <a:r>
              <a:rPr lang="fi-FI" sz="1600" i="1"/>
              <a:t>”Työntekijöiden työolosuhteet. Jokainen työntekijä ansaitsee oman työhuoneen, parkkipaikan ja toimivat työvälineet sekä asianmukaisen palkan näin haastavassa työssä.”</a:t>
            </a:r>
          </a:p>
        </p:txBody>
      </p:sp>
      <p:sp>
        <p:nvSpPr>
          <p:cNvPr id="4" name="Päivämäärän paikkamerkki 3">
            <a:extLst>
              <a:ext uri="{FF2B5EF4-FFF2-40B4-BE49-F238E27FC236}">
                <a16:creationId xmlns:a16="http://schemas.microsoft.com/office/drawing/2014/main" id="{49D9A187-A9B5-6A6A-3123-232D243418F6}"/>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D4CCCC4E-9D1E-BF90-A641-377223FBE949}"/>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1701D92B-7043-E8F2-A58B-4F7E5C627F37}"/>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CD070D-B852-41F4-9DA3-6CF4AFDFD6E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67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BE8180D6-200F-6A17-807A-311D37256964}"/>
              </a:ext>
            </a:extLst>
          </p:cNvPr>
          <p:cNvSpPr>
            <a:spLocks noGrp="1"/>
          </p:cNvSpPr>
          <p:nvPr>
            <p:ph type="title"/>
          </p:nvPr>
        </p:nvSpPr>
        <p:spPr>
          <a:xfrm>
            <a:off x="218114" y="1153572"/>
            <a:ext cx="3669120" cy="4461163"/>
          </a:xfrm>
        </p:spPr>
        <p:txBody>
          <a:bodyPr>
            <a:normAutofit fontScale="90000"/>
          </a:bodyPr>
          <a:lstStyle/>
          <a:p>
            <a:r>
              <a:rPr lang="fi-FI" sz="3600" b="1"/>
              <a:t>Mainitse kolme mielestäsi tärkeintä ajankohtaista kehittämiskohdetta omassa yksikössäsi.</a:t>
            </a:r>
            <a:br>
              <a:rPr lang="fi-FI" sz="3600" b="1"/>
            </a:br>
            <a:br>
              <a:rPr lang="fi-FI" sz="3600" b="1"/>
            </a:br>
            <a:r>
              <a:rPr lang="fi-FI" sz="3600" b="1"/>
              <a:t>Nimetty kaikkiaan 234 asiaa (n 93) </a:t>
            </a:r>
            <a:br>
              <a:rPr lang="fi-FI" sz="3600" b="1"/>
            </a:br>
            <a:endParaRPr lang="fi-FI" sz="3600" b="1"/>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7059AC32-635A-D7D9-7DCF-976CDCB5EC2A}"/>
              </a:ext>
            </a:extLst>
          </p:cNvPr>
          <p:cNvSpPr>
            <a:spLocks noGrp="1"/>
          </p:cNvSpPr>
          <p:nvPr>
            <p:ph idx="1"/>
          </p:nvPr>
        </p:nvSpPr>
        <p:spPr>
          <a:xfrm>
            <a:off x="4286774" y="209725"/>
            <a:ext cx="7347061" cy="6434355"/>
          </a:xfrm>
        </p:spPr>
        <p:txBody>
          <a:bodyPr anchor="ctr">
            <a:normAutofit fontScale="92500" lnSpcReduction="10000"/>
          </a:bodyPr>
          <a:lstStyle/>
          <a:p>
            <a:pPr marL="0" indent="0">
              <a:spcBef>
                <a:spcPts val="1800"/>
              </a:spcBef>
              <a:buNone/>
            </a:pPr>
            <a:r>
              <a:rPr lang="fi-FI" sz="2400" b="1"/>
              <a:t>5. Yhteistyö </a:t>
            </a:r>
            <a:r>
              <a:rPr lang="fi-FI" sz="2400"/>
              <a:t>(20 mainintaa)</a:t>
            </a:r>
          </a:p>
          <a:p>
            <a:pPr marL="0" indent="0">
              <a:spcBef>
                <a:spcPts val="600"/>
              </a:spcBef>
              <a:buNone/>
            </a:pPr>
            <a:r>
              <a:rPr lang="fi-FI" sz="2000"/>
              <a:t>Ulkopuolisten tahojen kanssa (11), sosiaalihuollon sisällä (7), yhteistyö yleisesti (2)</a:t>
            </a:r>
          </a:p>
          <a:p>
            <a:pPr marL="457200" lvl="1" indent="0">
              <a:lnSpc>
                <a:spcPct val="100000"/>
              </a:lnSpc>
              <a:spcBef>
                <a:spcPts val="0"/>
              </a:spcBef>
              <a:buNone/>
            </a:pPr>
            <a:r>
              <a:rPr lang="fi-FI" sz="1600" i="1"/>
              <a:t>”Verkostoyhteistyö ja jalkautuminen yksikön ulkopuolelle voi jäädä kiireen jalkoihin”</a:t>
            </a:r>
          </a:p>
          <a:p>
            <a:pPr marL="0" indent="0">
              <a:spcBef>
                <a:spcPts val="1800"/>
              </a:spcBef>
              <a:buNone/>
            </a:pPr>
            <a:r>
              <a:rPr lang="fi-FI" sz="2400" b="1"/>
              <a:t>6. Tietojärjestelmät ja sähköiset palvelut </a:t>
            </a:r>
            <a:r>
              <a:rPr lang="fi-FI" sz="2400"/>
              <a:t>(18 mainintaa)</a:t>
            </a:r>
          </a:p>
          <a:p>
            <a:pPr marL="0" indent="0">
              <a:spcBef>
                <a:spcPts val="600"/>
              </a:spcBef>
              <a:buNone/>
            </a:pPr>
            <a:r>
              <a:rPr lang="fi-FI" sz="2000"/>
              <a:t>Asiakastietojärjestelmä (7), työhön liittyvä ohjeistus (6), sähköinen asiointi / digipalvelut (5)</a:t>
            </a:r>
          </a:p>
          <a:p>
            <a:pPr marL="457200" lvl="1" indent="0">
              <a:spcBef>
                <a:spcPts val="0"/>
              </a:spcBef>
              <a:buNone/>
            </a:pPr>
            <a:r>
              <a:rPr lang="fi-FI" sz="1600" i="1"/>
              <a:t>”Asiakas- ja tietojärjestelmä, joka tukee työskentelyn sujuvuutta, eikä hidasta ja hankaloita työntekoa”</a:t>
            </a:r>
          </a:p>
          <a:p>
            <a:pPr marL="457200" lvl="1" indent="0">
              <a:spcBef>
                <a:spcPts val="0"/>
              </a:spcBef>
              <a:buNone/>
            </a:pPr>
            <a:r>
              <a:rPr lang="fi-FI" sz="1600" i="1"/>
              <a:t>”Ohjeistuksia on liian monessa eri paikassa, hankala kestää mukana muutoksissa.”</a:t>
            </a:r>
          </a:p>
          <a:p>
            <a:pPr marL="457200" lvl="1" indent="0">
              <a:spcBef>
                <a:spcPts val="0"/>
              </a:spcBef>
              <a:buNone/>
            </a:pPr>
            <a:r>
              <a:rPr lang="fi-FI" sz="1600" i="1"/>
              <a:t>”digitaaliset palvelut. Kun toimitaan nuorten kanssa, olisi hyvä käyttää enemmän nuorille luontaisia viestintävälineitä, esim. some.”</a:t>
            </a:r>
          </a:p>
          <a:p>
            <a:pPr marL="457200" lvl="1" indent="0">
              <a:spcBef>
                <a:spcPts val="0"/>
              </a:spcBef>
              <a:buNone/>
            </a:pPr>
            <a:r>
              <a:rPr lang="fi-FI" sz="1600" i="1"/>
              <a:t>”Digi on hyvä renki, mutta huono isäntä”</a:t>
            </a:r>
          </a:p>
          <a:p>
            <a:pPr marL="0" indent="0">
              <a:spcBef>
                <a:spcPts val="1800"/>
              </a:spcBef>
              <a:buNone/>
            </a:pPr>
            <a:r>
              <a:rPr lang="fi-FI" sz="2400" b="1"/>
              <a:t>7. Sosiaalityön tiedontuotanto </a:t>
            </a:r>
            <a:r>
              <a:rPr lang="fi-FI" sz="2400"/>
              <a:t>(15 mainintaa)</a:t>
            </a:r>
          </a:p>
          <a:p>
            <a:pPr marL="0" indent="0">
              <a:spcBef>
                <a:spcPts val="600"/>
              </a:spcBef>
              <a:buNone/>
            </a:pPr>
            <a:r>
              <a:rPr lang="fi-FI" sz="2000"/>
              <a:t>Rakenteellinen sosiaalityö (8), vaikuttavuus (5), kirjaaminen (2)</a:t>
            </a:r>
          </a:p>
          <a:p>
            <a:pPr marL="457200" lvl="1" indent="0">
              <a:spcBef>
                <a:spcPts val="0"/>
              </a:spcBef>
              <a:buNone/>
            </a:pPr>
            <a:r>
              <a:rPr lang="fi-FI" sz="1600" i="1"/>
              <a:t>”Työn vaikuttavuuden arviointi muunkin kuin suoritteiden kautta”</a:t>
            </a:r>
          </a:p>
          <a:p>
            <a:pPr marL="0" indent="0">
              <a:spcBef>
                <a:spcPts val="1800"/>
              </a:spcBef>
              <a:buNone/>
            </a:pPr>
            <a:r>
              <a:rPr lang="fi-FI" sz="2400" b="1"/>
              <a:t>8. Johtaminen, esimiestyö </a:t>
            </a:r>
            <a:r>
              <a:rPr lang="fi-FI" sz="2400"/>
              <a:t>(15 mainintaa)</a:t>
            </a:r>
          </a:p>
          <a:p>
            <a:pPr marL="457200" lvl="1" indent="0">
              <a:spcBef>
                <a:spcPts val="0"/>
              </a:spcBef>
              <a:buNone/>
            </a:pPr>
            <a:r>
              <a:rPr lang="fi-FI" sz="1600" i="1"/>
              <a:t>”Johtaminen siten, että henkilökunta ja johto olisivat vuorovaikutuksessa keskenään ja kehittäisivät yhdessä työtä.”</a:t>
            </a:r>
          </a:p>
          <a:p>
            <a:pPr marL="0" indent="0">
              <a:lnSpc>
                <a:spcPct val="110000"/>
              </a:lnSpc>
              <a:spcBef>
                <a:spcPts val="1800"/>
              </a:spcBef>
              <a:buNone/>
            </a:pPr>
            <a:r>
              <a:rPr lang="fi-FI" sz="2400" b="1"/>
              <a:t>9. Osaaminen </a:t>
            </a:r>
            <a:r>
              <a:rPr lang="fi-FI" sz="2400"/>
              <a:t>(11 mainintaa)</a:t>
            </a:r>
          </a:p>
          <a:p>
            <a:pPr marL="0" indent="0">
              <a:spcBef>
                <a:spcPts val="600"/>
              </a:spcBef>
              <a:buNone/>
            </a:pPr>
            <a:r>
              <a:rPr lang="fi-FI" sz="2000"/>
              <a:t>Perehdytys (7), osaamisen vahvistaminen (4)</a:t>
            </a:r>
          </a:p>
        </p:txBody>
      </p:sp>
      <p:sp>
        <p:nvSpPr>
          <p:cNvPr id="4" name="Päivämäärän paikkamerkki 3">
            <a:extLst>
              <a:ext uri="{FF2B5EF4-FFF2-40B4-BE49-F238E27FC236}">
                <a16:creationId xmlns:a16="http://schemas.microsoft.com/office/drawing/2014/main" id="{49D9A187-A9B5-6A6A-3123-232D243418F6}"/>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D4CCCC4E-9D1E-BF90-A641-377223FBE949}"/>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1701D92B-7043-E8F2-A58B-4F7E5C627F37}"/>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CD070D-B852-41F4-9DA3-6CF4AFDFD6E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77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F6AC91-B3BD-7745-E8AD-D47695572311}"/>
              </a:ext>
            </a:extLst>
          </p:cNvPr>
          <p:cNvSpPr>
            <a:spLocks noGrp="1"/>
          </p:cNvSpPr>
          <p:nvPr>
            <p:ph type="title"/>
          </p:nvPr>
        </p:nvSpPr>
        <p:spPr>
          <a:xfrm>
            <a:off x="544585" y="0"/>
            <a:ext cx="10515600" cy="1325563"/>
          </a:xfrm>
        </p:spPr>
        <p:txBody>
          <a:bodyPr>
            <a:normAutofit/>
          </a:bodyPr>
          <a:lstStyle/>
          <a:p>
            <a:r>
              <a:rPr lang="fi-FI" sz="2400"/>
              <a:t>Miten tärkeäksi tai ajankohtaiseksi arvioit seuraavien asioiden kehittämisen omassa työssäsi / yksikössäsi? Arvioi myös, toteutuvatko tekijät työssäsi tällä hetkellä</a:t>
            </a:r>
          </a:p>
        </p:txBody>
      </p:sp>
      <p:graphicFrame>
        <p:nvGraphicFramePr>
          <p:cNvPr id="3" name="Kaavio 2">
            <a:extLst>
              <a:ext uri="{FF2B5EF4-FFF2-40B4-BE49-F238E27FC236}">
                <a16:creationId xmlns:a16="http://schemas.microsoft.com/office/drawing/2014/main" id="{ACE7BA61-FC78-1254-B3EC-E92AD31B013E}"/>
              </a:ext>
            </a:extLst>
          </p:cNvPr>
          <p:cNvGraphicFramePr>
            <a:graphicFrameLocks/>
          </p:cNvGraphicFramePr>
          <p:nvPr/>
        </p:nvGraphicFramePr>
        <p:xfrm>
          <a:off x="644613" y="1224793"/>
          <a:ext cx="10101684" cy="5387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054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CCA83-0280-7F3F-610F-E61541ACBF24}"/>
              </a:ext>
            </a:extLst>
          </p:cNvPr>
          <p:cNvSpPr>
            <a:spLocks noGrp="1"/>
          </p:cNvSpPr>
          <p:nvPr>
            <p:ph type="title"/>
          </p:nvPr>
        </p:nvSpPr>
        <p:spPr>
          <a:xfrm>
            <a:off x="561364" y="96678"/>
            <a:ext cx="10515600" cy="733832"/>
          </a:xfrm>
        </p:spPr>
        <p:txBody>
          <a:bodyPr>
            <a:normAutofit fontScale="90000"/>
          </a:bodyPr>
          <a:lstStyle/>
          <a:p>
            <a:r>
              <a:rPr lang="fi-FI" sz="2400"/>
              <a:t>Miten tärkeäksi tai ajankohtaiseksi arvioit seuraavien asioiden kehittämisen omassa työssäsi / yksikössäsi? Arvioi myös, toteutuvatko tekijät työssäsi tällä hetkellä</a:t>
            </a:r>
          </a:p>
        </p:txBody>
      </p:sp>
      <p:graphicFrame>
        <p:nvGraphicFramePr>
          <p:cNvPr id="3" name="Kaavio 2">
            <a:extLst>
              <a:ext uri="{FF2B5EF4-FFF2-40B4-BE49-F238E27FC236}">
                <a16:creationId xmlns:a16="http://schemas.microsoft.com/office/drawing/2014/main" id="{FF2261C8-4F85-B336-8ECF-D2A30EDF7723}"/>
              </a:ext>
            </a:extLst>
          </p:cNvPr>
          <p:cNvGraphicFramePr>
            <a:graphicFrameLocks/>
          </p:cNvGraphicFramePr>
          <p:nvPr/>
        </p:nvGraphicFramePr>
        <p:xfrm>
          <a:off x="561364" y="830510"/>
          <a:ext cx="11309058" cy="5930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0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3F6D545C-B5C0-8C58-155E-3C42F5999578}"/>
              </a:ext>
            </a:extLst>
          </p:cNvPr>
          <p:cNvGraphicFramePr>
            <a:graphicFrameLocks/>
          </p:cNvGraphicFramePr>
          <p:nvPr/>
        </p:nvGraphicFramePr>
        <p:xfrm>
          <a:off x="75501" y="83890"/>
          <a:ext cx="12038202" cy="6694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968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406-14D9-1C49-B87D-4320FC0B8D2A}"/>
              </a:ext>
            </a:extLst>
          </p:cNvPr>
          <p:cNvSpPr>
            <a:spLocks noGrp="1"/>
          </p:cNvSpPr>
          <p:nvPr>
            <p:ph type="title"/>
          </p:nvPr>
        </p:nvSpPr>
        <p:spPr/>
        <p:txBody>
          <a:bodyPr/>
          <a:lstStyle/>
          <a:p>
            <a:r>
              <a:rPr lang="fi-FI"/>
              <a:t>Mitä hyvää sosiaalityössä on?</a:t>
            </a:r>
            <a:endParaRPr lang="en-FI"/>
          </a:p>
        </p:txBody>
      </p:sp>
    </p:spTree>
    <p:extLst>
      <p:ext uri="{BB962C8B-B14F-4D97-AF65-F5344CB8AC3E}">
        <p14:creationId xmlns:p14="http://schemas.microsoft.com/office/powerpoint/2010/main" val="197258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A8BFE0-CBB9-6410-49CC-79753A0A7118}"/>
              </a:ext>
            </a:extLst>
          </p:cNvPr>
          <p:cNvSpPr>
            <a:spLocks noGrp="1"/>
          </p:cNvSpPr>
          <p:nvPr>
            <p:ph type="title"/>
          </p:nvPr>
        </p:nvSpPr>
        <p:spPr>
          <a:xfrm>
            <a:off x="1801091" y="1483913"/>
            <a:ext cx="8589817" cy="1945087"/>
          </a:xfrm>
        </p:spPr>
        <p:txBody>
          <a:bodyPr>
            <a:normAutofit fontScale="90000"/>
          </a:bodyPr>
          <a:lstStyle/>
          <a:p>
            <a:r>
              <a:rPr lang="fi-FI"/>
              <a:t>Mitä hyvää ja kehitettävää sosiaalityössä on –</a:t>
            </a:r>
            <a:br>
              <a:rPr lang="fi-FI"/>
            </a:br>
            <a:r>
              <a:rPr lang="fi-FI"/>
              <a:t>Kysely asiakkaille ja yhteistyötahoille 2023</a:t>
            </a:r>
          </a:p>
        </p:txBody>
      </p:sp>
    </p:spTree>
    <p:extLst>
      <p:ext uri="{BB962C8B-B14F-4D97-AF65-F5344CB8AC3E}">
        <p14:creationId xmlns:p14="http://schemas.microsoft.com/office/powerpoint/2010/main" val="412301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DCAEA5-B8DB-CCBC-A8E0-A03DC31E4483}"/>
              </a:ext>
            </a:extLst>
          </p:cNvPr>
          <p:cNvSpPr>
            <a:spLocks noGrp="1"/>
          </p:cNvSpPr>
          <p:nvPr>
            <p:ph type="title"/>
          </p:nvPr>
        </p:nvSpPr>
        <p:spPr/>
        <p:txBody>
          <a:bodyPr/>
          <a:lstStyle/>
          <a:p>
            <a:r>
              <a:rPr lang="fi-FI"/>
              <a:t>Yhteistyökumppani- ja asiakaskysely 2023</a:t>
            </a:r>
          </a:p>
        </p:txBody>
      </p:sp>
      <p:sp>
        <p:nvSpPr>
          <p:cNvPr id="3" name="Sisällön paikkamerkki 2">
            <a:extLst>
              <a:ext uri="{FF2B5EF4-FFF2-40B4-BE49-F238E27FC236}">
                <a16:creationId xmlns:a16="http://schemas.microsoft.com/office/drawing/2014/main" id="{43CB16EC-50EE-E311-EE3F-846137009BCD}"/>
              </a:ext>
            </a:extLst>
          </p:cNvPr>
          <p:cNvSpPr>
            <a:spLocks noGrp="1"/>
          </p:cNvSpPr>
          <p:nvPr>
            <p:ph sz="quarter" idx="11"/>
          </p:nvPr>
        </p:nvSpPr>
        <p:spPr>
          <a:xfrm>
            <a:off x="1151236" y="2533912"/>
            <a:ext cx="9847117" cy="3440760"/>
          </a:xfrm>
        </p:spPr>
        <p:txBody>
          <a:bodyPr>
            <a:normAutofit/>
          </a:bodyPr>
          <a:lstStyle/>
          <a:p>
            <a:pPr marL="355600" indent="-342900">
              <a:buFont typeface="Arial" panose="020B0604020202020204" pitchFamily="34" charset="0"/>
              <a:buChar char="•"/>
            </a:pPr>
            <a:r>
              <a:rPr lang="fi-FI"/>
              <a:t>Vastausaika 3.-28.4.2023</a:t>
            </a:r>
          </a:p>
          <a:p>
            <a:pPr marL="355600" indent="-342900">
              <a:buFont typeface="Arial" panose="020B0604020202020204" pitchFamily="34" charset="0"/>
              <a:buChar char="•"/>
            </a:pPr>
            <a:r>
              <a:rPr lang="fi-FI"/>
              <a:t>Kyselylinkkiä lähetettiin monipuolisesti eri yhteistyötahoille </a:t>
            </a:r>
          </a:p>
          <a:p>
            <a:pPr marL="368300" lvl="2" indent="0">
              <a:buNone/>
            </a:pPr>
            <a:r>
              <a:rPr lang="fi-FI"/>
              <a:t>Kunnat ja ehkäisevän työn verkostot sekä eri ikä- ja asiakasryhmien kanssa työskentelevät järjestöt, yksityiset palveluja tuottavat toimijat  ja hyvinvointialueen sisäiset yhteistyökumppanit  </a:t>
            </a:r>
          </a:p>
          <a:p>
            <a:pPr marL="368300" lvl="2" indent="0">
              <a:buNone/>
            </a:pPr>
            <a:endParaRPr lang="fi-FI"/>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384B85"/>
                </a:solidFill>
                <a:effectLst/>
                <a:uLnTx/>
                <a:uFillTx/>
                <a:latin typeface="Arial" panose="020B0604020202020204" pitchFamily="34" charset="0"/>
                <a:ea typeface="+mn-ea"/>
                <a:cs typeface="+mn-cs"/>
              </a:rPr>
              <a:t>Asiakaskyselylinkki lähetettiin työssään isompia asiakasmääriä kohtaavien ammattilaisten kautta monipuolisesti eri asiakasryhmät huomioiden</a:t>
            </a:r>
          </a:p>
          <a:p>
            <a:pPr marL="368300" lvl="2" indent="0">
              <a:buNone/>
            </a:pPr>
            <a:endParaRPr lang="fi-FI"/>
          </a:p>
          <a:p>
            <a:endParaRPr lang="fi-FI"/>
          </a:p>
        </p:txBody>
      </p:sp>
    </p:spTree>
    <p:extLst>
      <p:ext uri="{BB962C8B-B14F-4D97-AF65-F5344CB8AC3E}">
        <p14:creationId xmlns:p14="http://schemas.microsoft.com/office/powerpoint/2010/main" val="309345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6F1D-D4AC-2149-8EC6-F105C96E2E8C}"/>
              </a:ext>
            </a:extLst>
          </p:cNvPr>
          <p:cNvSpPr>
            <a:spLocks noGrp="1"/>
          </p:cNvSpPr>
          <p:nvPr>
            <p:ph type="title"/>
          </p:nvPr>
        </p:nvSpPr>
        <p:spPr>
          <a:xfrm>
            <a:off x="1151236" y="350044"/>
            <a:ext cx="9889528" cy="866197"/>
          </a:xfrm>
        </p:spPr>
        <p:txBody>
          <a:bodyPr/>
          <a:lstStyle/>
          <a:p>
            <a:r>
              <a:rPr lang="fi-FI"/>
              <a:t>Ohjelma</a:t>
            </a:r>
            <a:endParaRPr lang="en-FI"/>
          </a:p>
        </p:txBody>
      </p:sp>
      <p:sp>
        <p:nvSpPr>
          <p:cNvPr id="3" name="Content Placeholder 2">
            <a:extLst>
              <a:ext uri="{FF2B5EF4-FFF2-40B4-BE49-F238E27FC236}">
                <a16:creationId xmlns:a16="http://schemas.microsoft.com/office/drawing/2014/main" id="{437EDCD0-6B65-A249-9D52-65F37E01B924}"/>
              </a:ext>
            </a:extLst>
          </p:cNvPr>
          <p:cNvSpPr>
            <a:spLocks noGrp="1"/>
          </p:cNvSpPr>
          <p:nvPr>
            <p:ph sz="quarter" idx="11"/>
          </p:nvPr>
        </p:nvSpPr>
        <p:spPr>
          <a:xfrm>
            <a:off x="1150937" y="1553592"/>
            <a:ext cx="9847117" cy="4820221"/>
          </a:xfrm>
        </p:spPr>
        <p:txBody>
          <a:bodyPr vert="horz" lIns="91440" tIns="45720" rIns="91440" bIns="45720" rtlCol="0" anchor="t">
            <a:normAutofit lnSpcReduction="10000"/>
          </a:bodyPr>
          <a:lstStyle/>
          <a:p>
            <a:r>
              <a:rPr lang="fi-FI">
                <a:latin typeface="Arial"/>
                <a:cs typeface="Arial"/>
              </a:rPr>
              <a:t>11.45 </a:t>
            </a:r>
            <a:r>
              <a:rPr lang="fi-FI" b="1">
                <a:latin typeface="Arial"/>
                <a:cs typeface="Arial"/>
              </a:rPr>
              <a:t>	Avaussanat</a:t>
            </a:r>
            <a:r>
              <a:rPr lang="fi-FI">
                <a:latin typeface="Arial"/>
                <a:cs typeface="Arial"/>
              </a:rPr>
              <a:t>, hyvinvointialuejohtaja Petri Virolainen</a:t>
            </a:r>
          </a:p>
          <a:p>
            <a:r>
              <a:rPr lang="fi-FI">
                <a:latin typeface="Arial"/>
                <a:cs typeface="Arial"/>
              </a:rPr>
              <a:t>12.00 	</a:t>
            </a:r>
            <a:r>
              <a:rPr lang="fi-FI" b="1">
                <a:latin typeface="Arial"/>
                <a:cs typeface="Arial"/>
              </a:rPr>
              <a:t>Johdattelua aiheeseen</a:t>
            </a:r>
            <a:r>
              <a:rPr lang="fi-FI">
                <a:latin typeface="Arial"/>
                <a:cs typeface="Arial"/>
              </a:rPr>
              <a:t>, toimialajohtaja Mika Forsberg</a:t>
            </a:r>
          </a:p>
          <a:p>
            <a:r>
              <a:rPr lang="fi-FI">
                <a:latin typeface="Arial"/>
                <a:cs typeface="Arial"/>
              </a:rPr>
              <a:t>12.15 </a:t>
            </a:r>
            <a:r>
              <a:rPr lang="fi-FI" b="1">
                <a:latin typeface="Arial"/>
                <a:cs typeface="Arial"/>
              </a:rPr>
              <a:t>Sosiaalihuollon kehittämisohjelma</a:t>
            </a:r>
            <a:r>
              <a:rPr lang="fi-FI">
                <a:latin typeface="Arial"/>
                <a:cs typeface="Arial"/>
              </a:rPr>
              <a:t>, ohjelmajohtaja Harri Jokiranta</a:t>
            </a:r>
          </a:p>
          <a:p>
            <a:r>
              <a:rPr lang="fi-FI">
                <a:latin typeface="Arial"/>
                <a:cs typeface="Arial"/>
              </a:rPr>
              <a:t>13.00 </a:t>
            </a:r>
            <a:r>
              <a:rPr lang="fi-FI" b="1">
                <a:latin typeface="Arial"/>
                <a:cs typeface="Arial"/>
              </a:rPr>
              <a:t>Sosiaalityön tiekartta </a:t>
            </a:r>
            <a:r>
              <a:rPr lang="fi-FI">
                <a:latin typeface="Arial"/>
                <a:cs typeface="Arial"/>
              </a:rPr>
              <a:t>–työntekijäkyselyn tulokset sekä asiakkaiden ja 	yhteistyötahojen esittämät kehittämistarpeet, erityisasiantuntija Tuula Carroll ja 	asiantuntija Milla Rantakari</a:t>
            </a:r>
          </a:p>
          <a:p>
            <a:r>
              <a:rPr lang="fi-FI">
                <a:latin typeface="Arial"/>
                <a:cs typeface="Arial"/>
              </a:rPr>
              <a:t>13.20 </a:t>
            </a:r>
            <a:r>
              <a:rPr lang="fi-FI" b="1">
                <a:latin typeface="Arial"/>
                <a:cs typeface="Arial"/>
              </a:rPr>
              <a:t>Tiekartan suuntaviivat ja kahvitarjoilu</a:t>
            </a:r>
          </a:p>
          <a:p>
            <a:r>
              <a:rPr lang="fi-FI">
                <a:latin typeface="Arial"/>
                <a:cs typeface="Arial"/>
              </a:rPr>
              <a:t>14.45 </a:t>
            </a:r>
            <a:r>
              <a:rPr lang="fi-FI" b="1">
                <a:latin typeface="Arial"/>
                <a:cs typeface="Arial"/>
              </a:rPr>
              <a:t>Yhteenveto</a:t>
            </a:r>
          </a:p>
          <a:p>
            <a:r>
              <a:rPr lang="fi-FI">
                <a:latin typeface="Arial"/>
                <a:cs typeface="Arial"/>
              </a:rPr>
              <a:t>15.00 </a:t>
            </a:r>
            <a:r>
              <a:rPr lang="fi-FI" b="1">
                <a:latin typeface="Arial"/>
                <a:cs typeface="Arial"/>
              </a:rPr>
              <a:t>Vuoden vaikuttaja, vuoden työura</a:t>
            </a:r>
            <a:r>
              <a:rPr lang="fi-FI" b="1">
                <a:solidFill>
                  <a:srgbClr val="002060"/>
                </a:solidFill>
                <a:latin typeface="Arial"/>
                <a:cs typeface="Arial"/>
              </a:rPr>
              <a:t> ja vuoden tulokas </a:t>
            </a:r>
            <a:r>
              <a:rPr lang="fi-FI">
                <a:solidFill>
                  <a:srgbClr val="002060"/>
                </a:solidFill>
                <a:latin typeface="Arial"/>
                <a:cs typeface="Arial"/>
              </a:rPr>
              <a:t>–palkitsemiset</a:t>
            </a:r>
          </a:p>
          <a:p>
            <a:r>
              <a:rPr lang="fi-FI">
                <a:solidFill>
                  <a:srgbClr val="002060"/>
                </a:solidFill>
                <a:latin typeface="Arial"/>
                <a:cs typeface="Arial"/>
              </a:rPr>
              <a:t>15.20 </a:t>
            </a:r>
            <a:r>
              <a:rPr lang="fi-FI" b="1">
                <a:solidFill>
                  <a:srgbClr val="002060"/>
                </a:solidFill>
                <a:latin typeface="Arial"/>
                <a:cs typeface="Arial"/>
              </a:rPr>
              <a:t>Tilaisuuden päätössanat</a:t>
            </a:r>
            <a:r>
              <a:rPr lang="fi-FI">
                <a:solidFill>
                  <a:srgbClr val="002060"/>
                </a:solidFill>
                <a:latin typeface="Arial"/>
                <a:cs typeface="Arial"/>
              </a:rPr>
              <a:t>, toimialajohtaja Mika Forsberg</a:t>
            </a:r>
          </a:p>
          <a:p>
            <a:r>
              <a:rPr lang="fi-FI">
                <a:latin typeface="Arial"/>
                <a:cs typeface="Arial"/>
              </a:rPr>
              <a:t>15.30 Seminaari päättyy </a:t>
            </a:r>
          </a:p>
        </p:txBody>
      </p:sp>
    </p:spTree>
    <p:extLst>
      <p:ext uri="{BB962C8B-B14F-4D97-AF65-F5344CB8AC3E}">
        <p14:creationId xmlns:p14="http://schemas.microsoft.com/office/powerpoint/2010/main" val="414220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4C8E78-9132-2C73-697D-8EBF1BD2995F}"/>
              </a:ext>
            </a:extLst>
          </p:cNvPr>
          <p:cNvSpPr>
            <a:spLocks noGrp="1"/>
          </p:cNvSpPr>
          <p:nvPr>
            <p:ph type="title"/>
          </p:nvPr>
        </p:nvSpPr>
        <p:spPr>
          <a:xfrm>
            <a:off x="840518" y="484187"/>
            <a:ext cx="9889528" cy="802444"/>
          </a:xfrm>
        </p:spPr>
        <p:txBody>
          <a:bodyPr>
            <a:normAutofit/>
          </a:bodyPr>
          <a:lstStyle/>
          <a:p>
            <a:r>
              <a:rPr lang="fi-FI"/>
              <a:t>Kysely asiakkaille, 28 vastaajaa</a:t>
            </a:r>
          </a:p>
        </p:txBody>
      </p:sp>
      <p:sp>
        <p:nvSpPr>
          <p:cNvPr id="3" name="Sisällön paikkamerkki 2">
            <a:extLst>
              <a:ext uri="{FF2B5EF4-FFF2-40B4-BE49-F238E27FC236}">
                <a16:creationId xmlns:a16="http://schemas.microsoft.com/office/drawing/2014/main" id="{B6D0B0FF-17D7-C567-67EE-9891EB371CA4}"/>
              </a:ext>
            </a:extLst>
          </p:cNvPr>
          <p:cNvSpPr>
            <a:spLocks noGrp="1"/>
          </p:cNvSpPr>
          <p:nvPr>
            <p:ph sz="quarter" idx="11"/>
          </p:nvPr>
        </p:nvSpPr>
        <p:spPr>
          <a:xfrm>
            <a:off x="840518" y="1793289"/>
            <a:ext cx="3192463" cy="4713689"/>
          </a:xfrm>
        </p:spPr>
        <p:txBody>
          <a:bodyPr>
            <a:normAutofit/>
          </a:bodyPr>
          <a:lstStyle/>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b="0" i="0" u="none" strike="noStrike" kern="1200" cap="none" spc="0" normalizeH="0" baseline="0" noProof="0">
                <a:ln>
                  <a:noFill/>
                </a:ln>
                <a:solidFill>
                  <a:srgbClr val="384B85"/>
                </a:solidFill>
                <a:effectLst/>
                <a:uLnTx/>
                <a:uFillTx/>
                <a:latin typeface="Arial" panose="020B0604020202020204" pitchFamily="34" charset="0"/>
                <a:ea typeface="+mn-ea"/>
                <a:cs typeface="+mn-cs"/>
              </a:rPr>
              <a:t>Missä palvelussa on ollut asiakkaana</a:t>
            </a:r>
            <a:endParaRPr kumimoji="0" lang="fi-FI" sz="2400" b="0" i="0" u="none" strike="noStrike" kern="1200" cap="none" spc="0" normalizeH="0" baseline="0" noProof="0">
              <a:ln>
                <a:noFill/>
              </a:ln>
              <a:solidFill>
                <a:srgbClr val="384B85"/>
              </a:solidFill>
              <a:effectLst/>
              <a:uLnTx/>
              <a:uFillTx/>
              <a:latin typeface="Arial" panose="020B0604020202020204" pitchFamily="34" charset="0"/>
              <a:ea typeface="+mj-ea"/>
              <a:cs typeface="+mj-cs"/>
            </a:endParaRPr>
          </a:p>
          <a:p>
            <a:pPr marL="355600" indent="-342900">
              <a:buFont typeface="Arial" panose="020B0604020202020204" pitchFamily="34" charset="0"/>
              <a:buChar char="•"/>
            </a:pPr>
            <a:r>
              <a:rPr kumimoji="0" lang="fi-FI" b="0" i="0" u="none" strike="noStrike" kern="1200" cap="none" spc="0" normalizeH="0" baseline="0" noProof="0">
                <a:ln>
                  <a:noFill/>
                </a:ln>
                <a:solidFill>
                  <a:srgbClr val="384B85"/>
                </a:solidFill>
                <a:effectLst/>
                <a:uLnTx/>
                <a:uFillTx/>
                <a:latin typeface="Arial" panose="020B0604020202020204" pitchFamily="34" charset="0"/>
                <a:ea typeface="+mj-ea"/>
                <a:cs typeface="+mj-cs"/>
              </a:rPr>
              <a:t>Mitä hyvää sosiaalityössä on?</a:t>
            </a:r>
          </a:p>
          <a:p>
            <a:pPr marL="355600" indent="-342900">
              <a:buFont typeface="Arial" panose="020B0604020202020204" pitchFamily="34" charset="0"/>
              <a:buChar char="•"/>
            </a:pPr>
            <a:r>
              <a:rPr lang="fi-FI">
                <a:solidFill>
                  <a:srgbClr val="384B85"/>
                </a:solidFill>
                <a:ea typeface="+mj-ea"/>
                <a:cs typeface="+mj-cs"/>
              </a:rPr>
              <a:t>Mitä </a:t>
            </a:r>
            <a:r>
              <a:rPr kumimoji="0" lang="fi-FI" b="0" i="0" u="none" strike="noStrike" kern="1200" cap="none" spc="0" normalizeH="0" baseline="0" noProof="0">
                <a:ln>
                  <a:noFill/>
                </a:ln>
                <a:solidFill>
                  <a:srgbClr val="384B85"/>
                </a:solidFill>
                <a:effectLst/>
                <a:uLnTx/>
                <a:uFillTx/>
                <a:latin typeface="Arial" panose="020B0604020202020204" pitchFamily="34" charset="0"/>
                <a:ea typeface="+mj-ea"/>
                <a:cs typeface="+mj-cs"/>
              </a:rPr>
              <a:t>kehitettävää sosiaalityössä on?</a:t>
            </a:r>
          </a:p>
          <a:p>
            <a:pPr marL="355600" indent="-342900">
              <a:buFont typeface="Arial" panose="020B0604020202020204" pitchFamily="34" charset="0"/>
              <a:buChar char="•"/>
            </a:pPr>
            <a:r>
              <a:rPr lang="fi-FI">
                <a:solidFill>
                  <a:srgbClr val="384B85"/>
                </a:solidFill>
                <a:ea typeface="+mj-ea"/>
                <a:cs typeface="+mj-cs"/>
              </a:rPr>
              <a:t>Päijät-Hämeen hyvinvointialueen sosiaalihuollon asiakkaille, pyrkimys tavoittaa laajasti eri asiakasryhmiä.</a:t>
            </a:r>
          </a:p>
          <a:p>
            <a:pPr marL="355600" indent="-342900">
              <a:buFont typeface="Arial" panose="020B0604020202020204" pitchFamily="34" charset="0"/>
              <a:buChar char="•"/>
            </a:pPr>
            <a:endParaRPr lang="fi-FI">
              <a:solidFill>
                <a:srgbClr val="384B85"/>
              </a:solidFill>
              <a:ea typeface="+mj-ea"/>
              <a:cs typeface="+mj-cs"/>
            </a:endParaRPr>
          </a:p>
        </p:txBody>
      </p:sp>
      <p:pic>
        <p:nvPicPr>
          <p:cNvPr id="5" name="Kuva 4">
            <a:extLst>
              <a:ext uri="{FF2B5EF4-FFF2-40B4-BE49-F238E27FC236}">
                <a16:creationId xmlns:a16="http://schemas.microsoft.com/office/drawing/2014/main" id="{59E51412-AFED-AE2C-3088-4E5DB93FF4AE}"/>
              </a:ext>
            </a:extLst>
          </p:cNvPr>
          <p:cNvPicPr>
            <a:picLocks noChangeAspect="1"/>
          </p:cNvPicPr>
          <p:nvPr/>
        </p:nvPicPr>
        <p:blipFill>
          <a:blip r:embed="rId2"/>
          <a:stretch>
            <a:fillRect/>
          </a:stretch>
        </p:blipFill>
        <p:spPr>
          <a:xfrm>
            <a:off x="4032981" y="1793289"/>
            <a:ext cx="7234901" cy="3914775"/>
          </a:xfrm>
          <a:prstGeom prst="rect">
            <a:avLst/>
          </a:prstGeom>
          <a:ln>
            <a:solidFill>
              <a:schemeClr val="tx1"/>
            </a:solidFill>
          </a:ln>
        </p:spPr>
      </p:pic>
    </p:spTree>
    <p:extLst>
      <p:ext uri="{BB962C8B-B14F-4D97-AF65-F5344CB8AC3E}">
        <p14:creationId xmlns:p14="http://schemas.microsoft.com/office/powerpoint/2010/main" val="1729415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406-14D9-1C49-B87D-4320FC0B8D2A}"/>
              </a:ext>
            </a:extLst>
          </p:cNvPr>
          <p:cNvSpPr>
            <a:spLocks noGrp="1"/>
          </p:cNvSpPr>
          <p:nvPr>
            <p:ph type="title"/>
          </p:nvPr>
        </p:nvSpPr>
        <p:spPr/>
        <p:txBody>
          <a:bodyPr/>
          <a:lstStyle/>
          <a:p>
            <a:r>
              <a:rPr lang="fi-FI"/>
              <a:t>Mitä hyvää sosiaalityössä on?</a:t>
            </a:r>
            <a:endParaRPr lang="en-FI"/>
          </a:p>
        </p:txBody>
      </p:sp>
    </p:spTree>
    <p:extLst>
      <p:ext uri="{BB962C8B-B14F-4D97-AF65-F5344CB8AC3E}">
        <p14:creationId xmlns:p14="http://schemas.microsoft.com/office/powerpoint/2010/main" val="111270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4C8E78-9132-2C73-697D-8EBF1BD2995F}"/>
              </a:ext>
            </a:extLst>
          </p:cNvPr>
          <p:cNvSpPr>
            <a:spLocks noGrp="1"/>
          </p:cNvSpPr>
          <p:nvPr>
            <p:ph type="title"/>
          </p:nvPr>
        </p:nvSpPr>
        <p:spPr>
          <a:xfrm>
            <a:off x="1151236" y="484187"/>
            <a:ext cx="9889528" cy="802444"/>
          </a:xfrm>
        </p:spPr>
        <p:txBody>
          <a:bodyPr/>
          <a:lstStyle/>
          <a:p>
            <a:r>
              <a:rPr lang="fi-FI"/>
              <a:t>Mitä hyvää sosiaalityössä on?</a:t>
            </a:r>
          </a:p>
        </p:txBody>
      </p:sp>
      <p:sp>
        <p:nvSpPr>
          <p:cNvPr id="3" name="Sisällön paikkamerkki 2">
            <a:extLst>
              <a:ext uri="{FF2B5EF4-FFF2-40B4-BE49-F238E27FC236}">
                <a16:creationId xmlns:a16="http://schemas.microsoft.com/office/drawing/2014/main" id="{B6D0B0FF-17D7-C567-67EE-9891EB371CA4}"/>
              </a:ext>
            </a:extLst>
          </p:cNvPr>
          <p:cNvSpPr>
            <a:spLocks noGrp="1"/>
          </p:cNvSpPr>
          <p:nvPr>
            <p:ph sz="quarter" idx="11"/>
          </p:nvPr>
        </p:nvSpPr>
        <p:spPr>
          <a:xfrm>
            <a:off x="1151236" y="1518080"/>
            <a:ext cx="9847117" cy="5095783"/>
          </a:xfrm>
        </p:spPr>
        <p:txBody>
          <a:bodyPr>
            <a:normAutofit fontScale="92500"/>
          </a:bodyPr>
          <a:lstStyle/>
          <a:p>
            <a:pPr marL="355600" indent="-342900">
              <a:buFont typeface="Arial" panose="020B0604020202020204" pitchFamily="34" charset="0"/>
              <a:buChar char="•"/>
            </a:pPr>
            <a:endParaRPr lang="fi-FI"/>
          </a:p>
          <a:p>
            <a:r>
              <a:rPr lang="fi-FI" sz="2200" b="1"/>
              <a:t>Saa apua, tukea ja tietoa (8) </a:t>
            </a:r>
          </a:p>
          <a:p>
            <a:r>
              <a:rPr lang="fi-FI" sz="2200"/>
              <a:t>	asumiseen, työhön, kouluun, jatkohoitoon, talousasioihin, etuuksiin,  	arkiasioihin, päivärytmiin, sairastumiseen ja elämän suunnitteluun liittyvissä 	asioissa </a:t>
            </a:r>
          </a:p>
          <a:p>
            <a:pPr marR="0" lvl="0" algn="l" defTabSz="720000" rtl="0" eaLnBrk="1" fontAlgn="auto" latinLnBrk="0" hangingPunct="1">
              <a:lnSpc>
                <a:spcPct val="100000"/>
              </a:lnSpc>
              <a:spcBef>
                <a:spcPts val="0"/>
              </a:spcBef>
              <a:spcAft>
                <a:spcPts val="1400"/>
              </a:spcAft>
              <a:buClrTx/>
              <a:buSzTx/>
              <a:tabLst/>
              <a:defRPr/>
            </a:pPr>
            <a:endParaRPr lang="fi-FI" sz="2200">
              <a:solidFill>
                <a:srgbClr val="384B85"/>
              </a:solidFill>
              <a:highlight>
                <a:srgbClr val="FFFF00"/>
              </a:highlight>
            </a:endParaRPr>
          </a:p>
          <a:p>
            <a:pPr marR="0" lvl="0" algn="l" defTabSz="720000" rtl="0" eaLnBrk="1" fontAlgn="auto" latinLnBrk="0" hangingPunct="1">
              <a:lnSpc>
                <a:spcPct val="100000"/>
              </a:lnSpc>
              <a:spcBef>
                <a:spcPts val="0"/>
              </a:spcBef>
              <a:spcAft>
                <a:spcPts val="1400"/>
              </a:spcAft>
              <a:buClrTx/>
              <a:buSzTx/>
              <a:tabLst/>
              <a:defRPr/>
            </a:pPr>
            <a:r>
              <a:rPr lang="fi-FI" sz="2200">
                <a:solidFill>
                  <a:srgbClr val="384B85"/>
                </a:solidFill>
              </a:rPr>
              <a:t>K</a:t>
            </a:r>
            <a:r>
              <a:rPr kumimoji="0" lang="fi-FI" sz="2200" u="none" strike="noStrike" kern="1200" cap="none" spc="0" normalizeH="0" baseline="0" noProof="0" err="1">
                <a:ln>
                  <a:noFill/>
                </a:ln>
                <a:solidFill>
                  <a:srgbClr val="384B85"/>
                </a:solidFill>
                <a:effectLst/>
                <a:uLnTx/>
                <a:uFillTx/>
                <a:latin typeface="Arial" panose="020B0604020202020204" pitchFamily="34" charset="0"/>
                <a:ea typeface="+mn-ea"/>
                <a:cs typeface="+mn-cs"/>
              </a:rPr>
              <a:t>un</a:t>
            </a:r>
            <a:r>
              <a:rPr kumimoji="0" lang="fi-FI" sz="2200" u="none" strike="noStrike" kern="1200" cap="none" spc="0" normalizeH="0" baseline="0" noProof="0">
                <a:ln>
                  <a:noFill/>
                </a:ln>
                <a:solidFill>
                  <a:srgbClr val="384B85"/>
                </a:solidFill>
                <a:effectLst/>
                <a:uLnTx/>
                <a:uFillTx/>
                <a:latin typeface="Arial" panose="020B0604020202020204" pitchFamily="34" charset="0"/>
                <a:ea typeface="+mn-ea"/>
                <a:cs typeface="+mn-cs"/>
              </a:rPr>
              <a:t> myös läheiset on huomioitu asiakkaan tilanteessa </a:t>
            </a:r>
            <a:endParaRPr kumimoji="0" lang="fi-FI" sz="22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r>
              <a:rPr lang="fi-FI" sz="2200"/>
              <a:t>”Pääsee tutustumaan uusiin ihmisiin, jotka ovat samankaltaisessa tilanteessa.”</a:t>
            </a:r>
          </a:p>
          <a:p>
            <a:r>
              <a:rPr lang="fi-FI" sz="2200"/>
              <a:t>”Hyvä ryhmähenki ryhmätoiminnassa.” </a:t>
            </a:r>
          </a:p>
          <a:p>
            <a:r>
              <a:rPr lang="fi-FI" sz="2200"/>
              <a:t>”Palveluiden laajuus.”</a:t>
            </a:r>
          </a:p>
          <a:p>
            <a:r>
              <a:rPr lang="fi-FI" sz="2200"/>
              <a:t>”Ajatusten vaihtoa. Pysyy mieli kirkkaana.”</a:t>
            </a:r>
          </a:p>
          <a:p>
            <a:pPr marL="355600" indent="-342900">
              <a:buFont typeface="Arial" panose="020B0604020202020204" pitchFamily="34" charset="0"/>
              <a:buChar char="•"/>
            </a:pPr>
            <a:endParaRPr lang="fi-FI"/>
          </a:p>
        </p:txBody>
      </p:sp>
    </p:spTree>
    <p:extLst>
      <p:ext uri="{BB962C8B-B14F-4D97-AF65-F5344CB8AC3E}">
        <p14:creationId xmlns:p14="http://schemas.microsoft.com/office/powerpoint/2010/main" val="86448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AA46B59-E041-CF56-D16C-D6EC03C65018}"/>
              </a:ext>
            </a:extLst>
          </p:cNvPr>
          <p:cNvSpPr>
            <a:spLocks noGrp="1"/>
          </p:cNvSpPr>
          <p:nvPr>
            <p:ph sz="quarter" idx="11"/>
          </p:nvPr>
        </p:nvSpPr>
        <p:spPr>
          <a:xfrm>
            <a:off x="1150937" y="2104008"/>
            <a:ext cx="9847117" cy="3781887"/>
          </a:xfrm>
        </p:spPr>
        <p:txBody>
          <a:bodyPr>
            <a:normAutofit/>
          </a:bodyPr>
          <a:lstStyle/>
          <a:p>
            <a:r>
              <a:rPr lang="fi-FI"/>
              <a:t>”Sosiaalipalvelut on monelle tärkeä ja ratkaiseva asia eri elämänvaiheissa”</a:t>
            </a:r>
          </a:p>
          <a:p>
            <a:r>
              <a:rPr lang="fi-FI"/>
              <a:t>”Sosiaalityöntekijät ovat yhteiskunnan tärkeä tukiverkko”</a:t>
            </a:r>
          </a:p>
          <a:p>
            <a:r>
              <a:rPr lang="fi-FI"/>
              <a:t>”Ihanat ihmiset yrittää kaikkensa”</a:t>
            </a:r>
          </a:p>
          <a:p>
            <a:r>
              <a:rPr lang="fi-FI"/>
              <a:t>”Se auttaa kun ihmisillä on vaikeaa”</a:t>
            </a:r>
          </a:p>
          <a:p>
            <a:r>
              <a:rPr lang="fi-FI"/>
              <a:t>”Luotettava perusturva ihmiselle”</a:t>
            </a:r>
          </a:p>
          <a:p>
            <a:endParaRPr lang="fi-FI"/>
          </a:p>
        </p:txBody>
      </p:sp>
      <p:sp>
        <p:nvSpPr>
          <p:cNvPr id="4" name="Otsikko 1">
            <a:extLst>
              <a:ext uri="{FF2B5EF4-FFF2-40B4-BE49-F238E27FC236}">
                <a16:creationId xmlns:a16="http://schemas.microsoft.com/office/drawing/2014/main" id="{DF142524-B475-6DF6-9C86-85054905D014}"/>
              </a:ext>
            </a:extLst>
          </p:cNvPr>
          <p:cNvSpPr>
            <a:spLocks noGrp="1"/>
          </p:cNvSpPr>
          <p:nvPr>
            <p:ph type="title"/>
          </p:nvPr>
        </p:nvSpPr>
        <p:spPr>
          <a:xfrm>
            <a:off x="1150937" y="484187"/>
            <a:ext cx="9890125" cy="828737"/>
          </a:xfrm>
        </p:spPr>
        <p:txBody>
          <a:bodyPr/>
          <a:lstStyle/>
          <a:p>
            <a:r>
              <a:rPr lang="fi-FI"/>
              <a:t>Mitä hyvää sosiaalityössä on?</a:t>
            </a:r>
          </a:p>
        </p:txBody>
      </p:sp>
    </p:spTree>
    <p:extLst>
      <p:ext uri="{BB962C8B-B14F-4D97-AF65-F5344CB8AC3E}">
        <p14:creationId xmlns:p14="http://schemas.microsoft.com/office/powerpoint/2010/main" val="33900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406-14D9-1C49-B87D-4320FC0B8D2A}"/>
              </a:ext>
            </a:extLst>
          </p:cNvPr>
          <p:cNvSpPr>
            <a:spLocks noGrp="1"/>
          </p:cNvSpPr>
          <p:nvPr>
            <p:ph type="title"/>
          </p:nvPr>
        </p:nvSpPr>
        <p:spPr/>
        <p:txBody>
          <a:bodyPr/>
          <a:lstStyle/>
          <a:p>
            <a:r>
              <a:rPr lang="fi-FI"/>
              <a:t>Mitä kehitettävää sosiaalityössä on?</a:t>
            </a:r>
            <a:endParaRPr lang="en-FI"/>
          </a:p>
        </p:txBody>
      </p:sp>
    </p:spTree>
    <p:extLst>
      <p:ext uri="{BB962C8B-B14F-4D97-AF65-F5344CB8AC3E}">
        <p14:creationId xmlns:p14="http://schemas.microsoft.com/office/powerpoint/2010/main" val="292406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6F1D-D4AC-2149-8EC6-F105C96E2E8C}"/>
              </a:ext>
            </a:extLst>
          </p:cNvPr>
          <p:cNvSpPr>
            <a:spLocks noGrp="1"/>
          </p:cNvSpPr>
          <p:nvPr>
            <p:ph type="title"/>
          </p:nvPr>
        </p:nvSpPr>
        <p:spPr>
          <a:xfrm>
            <a:off x="1108526" y="381739"/>
            <a:ext cx="9889528" cy="855710"/>
          </a:xfrm>
        </p:spPr>
        <p:txBody>
          <a:bodyPr/>
          <a:lstStyle/>
          <a:p>
            <a:r>
              <a:rPr lang="fi-FI"/>
              <a:t>Mitä kehitettävää sosiaalityössä on?</a:t>
            </a:r>
            <a:endParaRPr lang="en-FI"/>
          </a:p>
        </p:txBody>
      </p:sp>
      <p:sp>
        <p:nvSpPr>
          <p:cNvPr id="3" name="Content Placeholder 2">
            <a:extLst>
              <a:ext uri="{FF2B5EF4-FFF2-40B4-BE49-F238E27FC236}">
                <a16:creationId xmlns:a16="http://schemas.microsoft.com/office/drawing/2014/main" id="{437EDCD0-6B65-A249-9D52-65F37E01B924}"/>
              </a:ext>
            </a:extLst>
          </p:cNvPr>
          <p:cNvSpPr>
            <a:spLocks noGrp="1"/>
          </p:cNvSpPr>
          <p:nvPr>
            <p:ph sz="quarter" idx="11"/>
          </p:nvPr>
        </p:nvSpPr>
        <p:spPr>
          <a:xfrm>
            <a:off x="1150937" y="1655023"/>
            <a:ext cx="9847117" cy="4337050"/>
          </a:xfrm>
        </p:spPr>
        <p:txBody>
          <a:bodyPr vert="horz" lIns="91440" tIns="45720" rIns="91440" bIns="45720" rtlCol="0" anchor="t">
            <a:normAutofit/>
          </a:bodyPr>
          <a:lstStyle/>
          <a:p>
            <a:pPr marL="355600" indent="-342900">
              <a:buChar char="•"/>
            </a:pPr>
            <a:endParaRPr lang="fi-FI">
              <a:latin typeface="Arial"/>
              <a:cs typeface="Arial"/>
            </a:endParaRPr>
          </a:p>
          <a:p>
            <a:r>
              <a:rPr lang="fi-FI" b="1">
                <a:latin typeface="Arial"/>
                <a:cs typeface="Arial"/>
              </a:rPr>
              <a:t>Avun ja tuen saaminen riittävän nopeasti (4)</a:t>
            </a:r>
          </a:p>
          <a:p>
            <a:r>
              <a:rPr lang="fi-FI">
                <a:latin typeface="Arial"/>
                <a:cs typeface="Arial"/>
              </a:rPr>
              <a:t>”Palvelujen piiriin pääsemisen pitäisi olla helpompaa ja tulisi auttaa lapsia ja nuoria.”</a:t>
            </a:r>
          </a:p>
          <a:p>
            <a:pPr marR="0" lvl="0" algn="l" defTabSz="720000" rtl="0" eaLnBrk="1" fontAlgn="auto" latinLnBrk="0" hangingPunct="1">
              <a:lnSpc>
                <a:spcPct val="100000"/>
              </a:lnSpc>
              <a:spcBef>
                <a:spcPts val="0"/>
              </a:spcBef>
              <a:spcAft>
                <a:spcPts val="1400"/>
              </a:spcAft>
              <a:buClrTx/>
              <a:buSzTx/>
              <a:tabLst/>
              <a:defRPr/>
            </a:pPr>
            <a:r>
              <a:rPr kumimoji="0" lang="fi-FI" sz="2000" b="0" u="none" strike="noStrike" kern="1200" cap="none" spc="0" normalizeH="0" baseline="0" noProof="0">
                <a:ln>
                  <a:noFill/>
                </a:ln>
                <a:solidFill>
                  <a:srgbClr val="384B85"/>
                </a:solidFill>
                <a:effectLst/>
                <a:uLnTx/>
                <a:uFillTx/>
                <a:latin typeface="Arial" panose="020B0604020202020204" pitchFamily="34" charset="0"/>
                <a:ea typeface="+mn-ea"/>
                <a:cs typeface="+mn-cs"/>
              </a:rPr>
              <a:t>”Hakemusten käsittelyajat joissain asioissa ovat todella pitkiä. Niiden käsittelyn nopeuttaminen olisi hyvä asia.” </a:t>
            </a:r>
            <a:endParaRPr lang="fi-FI">
              <a:latin typeface="Arial"/>
              <a:cs typeface="Arial"/>
            </a:endParaRPr>
          </a:p>
          <a:p>
            <a:pPr marR="0" lvl="0" algn="l" defTabSz="720000" rtl="0" eaLnBrk="1" fontAlgn="auto" latinLnBrk="0" hangingPunct="1">
              <a:lnSpc>
                <a:spcPct val="100000"/>
              </a:lnSpc>
              <a:spcBef>
                <a:spcPts val="0"/>
              </a:spcBef>
              <a:spcAft>
                <a:spcPts val="1400"/>
              </a:spcAft>
              <a:buClrTx/>
              <a:buSzTx/>
              <a:tabLst/>
              <a:defRPr/>
            </a:pPr>
            <a:r>
              <a:rPr kumimoji="0" lang="fi-FI" sz="2000" b="0" u="none" strike="noStrike" kern="1200" cap="none" spc="0" normalizeH="0" baseline="0" noProof="0">
                <a:ln>
                  <a:noFill/>
                </a:ln>
                <a:solidFill>
                  <a:srgbClr val="384B85"/>
                </a:solidFill>
                <a:effectLst/>
                <a:uLnTx/>
                <a:uFillTx/>
                <a:latin typeface="Arial" panose="020B0604020202020204" pitchFamily="34" charset="0"/>
                <a:ea typeface="+mn-ea"/>
                <a:cs typeface="+mn-cs"/>
              </a:rPr>
              <a:t>”Työntekijöiden </a:t>
            </a:r>
            <a:r>
              <a:rPr kumimoji="0" lang="fi-FI" sz="2000" u="none" strike="noStrike" kern="1200" cap="none" spc="0" normalizeH="0" baseline="0" noProof="0">
                <a:ln>
                  <a:noFill/>
                </a:ln>
                <a:solidFill>
                  <a:srgbClr val="384B85"/>
                </a:solidFill>
                <a:effectLst/>
                <a:uLnTx/>
                <a:uFillTx/>
                <a:latin typeface="Arial" panose="020B0604020202020204" pitchFamily="34" charset="0"/>
                <a:ea typeface="+mn-ea"/>
                <a:cs typeface="+mn-cs"/>
              </a:rPr>
              <a:t>jatkuva vaihtuminen </a:t>
            </a:r>
            <a:r>
              <a:rPr kumimoji="0" lang="fi-FI" sz="2000" b="0" u="none" strike="noStrike" kern="1200" cap="none" spc="0" normalizeH="0" baseline="0" noProof="0">
                <a:ln>
                  <a:noFill/>
                </a:ln>
                <a:solidFill>
                  <a:srgbClr val="384B85"/>
                </a:solidFill>
                <a:effectLst/>
                <a:uLnTx/>
                <a:uFillTx/>
                <a:latin typeface="Arial" panose="020B0604020202020204" pitchFamily="34" charset="0"/>
                <a:ea typeface="+mn-ea"/>
                <a:cs typeface="+mn-cs"/>
              </a:rPr>
              <a:t>on raskasta, se voi</a:t>
            </a:r>
            <a:r>
              <a:rPr lang="fi-FI">
                <a:solidFill>
                  <a:srgbClr val="384B85"/>
                </a:solidFill>
              </a:rPr>
              <a:t> e</a:t>
            </a:r>
            <a:r>
              <a:rPr kumimoji="0" lang="fi-FI" sz="2000" b="0" u="none" strike="noStrike" kern="1200" cap="none" spc="0" normalizeH="0" baseline="0" noProof="0" err="1">
                <a:ln>
                  <a:noFill/>
                </a:ln>
                <a:solidFill>
                  <a:srgbClr val="384B85"/>
                </a:solidFill>
                <a:effectLst/>
                <a:uLnTx/>
                <a:uFillTx/>
                <a:latin typeface="Arial" panose="020B0604020202020204" pitchFamily="34" charset="0"/>
                <a:ea typeface="+mn-ea"/>
                <a:cs typeface="+mn-cs"/>
              </a:rPr>
              <a:t>stää</a:t>
            </a:r>
            <a:r>
              <a:rPr kumimoji="0" lang="fi-FI" sz="2000" b="0" u="none" strike="noStrike" kern="1200" cap="none" spc="0" normalizeH="0" baseline="0" noProof="0">
                <a:ln>
                  <a:noFill/>
                </a:ln>
                <a:solidFill>
                  <a:srgbClr val="384B85"/>
                </a:solidFill>
                <a:effectLst/>
                <a:uLnTx/>
                <a:uFillTx/>
                <a:latin typeface="Arial" panose="020B0604020202020204" pitchFamily="34" charset="0"/>
                <a:ea typeface="+mn-ea"/>
                <a:cs typeface="+mn-cs"/>
              </a:rPr>
              <a:t> ja hidastaa avun saamista.”</a:t>
            </a:r>
          </a:p>
          <a:p>
            <a:pPr marR="0" lvl="0" algn="l" defTabSz="720000" rtl="0" eaLnBrk="1" fontAlgn="auto" latinLnBrk="0" hangingPunct="1">
              <a:lnSpc>
                <a:spcPct val="100000"/>
              </a:lnSpc>
              <a:spcBef>
                <a:spcPts val="0"/>
              </a:spcBef>
              <a:spcAft>
                <a:spcPts val="1400"/>
              </a:spcAft>
              <a:buClrTx/>
              <a:buSzTx/>
              <a:tabLst/>
              <a:defRPr/>
            </a:pPr>
            <a:r>
              <a:rPr kumimoji="0" lang="fi-FI" sz="2000" b="0" u="none" strike="noStrike" kern="1200" cap="none" spc="0" normalizeH="0" baseline="0" noProof="0">
                <a:ln>
                  <a:noFill/>
                </a:ln>
                <a:solidFill>
                  <a:srgbClr val="384B85"/>
                </a:solidFill>
                <a:effectLst/>
                <a:uLnTx/>
                <a:uFillTx/>
                <a:latin typeface="Arial"/>
                <a:ea typeface="+mn-ea"/>
                <a:cs typeface="Arial"/>
              </a:rPr>
              <a:t>”Asiakkaille nopeampi hoitoon pääsy.”</a:t>
            </a:r>
          </a:p>
          <a:p>
            <a:pPr marR="0" lvl="0" algn="l" defTabSz="720000" rtl="0" eaLnBrk="1" fontAlgn="auto" latinLnBrk="0" hangingPunct="1">
              <a:lnSpc>
                <a:spcPct val="100000"/>
              </a:lnSpc>
              <a:spcBef>
                <a:spcPts val="0"/>
              </a:spcBef>
              <a:spcAft>
                <a:spcPts val="1400"/>
              </a:spcAft>
              <a:buClrTx/>
              <a:buSzTx/>
              <a:tabLst/>
              <a:defRPr/>
            </a:pPr>
            <a:r>
              <a:rPr kumimoji="0" lang="fi-FI" sz="2000" b="0" u="none" strike="noStrike" kern="1200" cap="none" spc="0" normalizeH="0" baseline="0" noProof="0">
                <a:ln>
                  <a:noFill/>
                </a:ln>
                <a:solidFill>
                  <a:srgbClr val="384B85"/>
                </a:solidFill>
                <a:effectLst/>
                <a:uLnTx/>
                <a:uFillTx/>
                <a:latin typeface="Arial"/>
                <a:ea typeface="+mn-ea"/>
                <a:cs typeface="Arial"/>
              </a:rPr>
              <a:t>”Reaktio aika lyhyemmäksi.”</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384B85"/>
              </a:solidFill>
              <a:effectLst/>
              <a:uLnTx/>
              <a:uFillTx/>
              <a:latin typeface="Arial"/>
              <a:ea typeface="+mn-ea"/>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p:txBody>
      </p:sp>
    </p:spTree>
    <p:extLst>
      <p:ext uri="{BB962C8B-B14F-4D97-AF65-F5344CB8AC3E}">
        <p14:creationId xmlns:p14="http://schemas.microsoft.com/office/powerpoint/2010/main" val="276868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A29AFB6-D02E-62A7-D65E-D0D3435B077C}"/>
              </a:ext>
            </a:extLst>
          </p:cNvPr>
          <p:cNvSpPr>
            <a:spLocks noGrp="1"/>
          </p:cNvSpPr>
          <p:nvPr>
            <p:ph sz="quarter" idx="11"/>
          </p:nvPr>
        </p:nvSpPr>
        <p:spPr>
          <a:xfrm>
            <a:off x="1172441" y="1908066"/>
            <a:ext cx="9847117" cy="4421712"/>
          </a:xfrm>
        </p:spPr>
        <p:txBody>
          <a:bodyPr>
            <a:normAutofit/>
          </a:bodyPr>
          <a:lstStyle/>
          <a:p>
            <a:pPr marR="0" lvl="0" algn="l" defTabSz="720000" rtl="0" eaLnBrk="1" fontAlgn="auto" latinLnBrk="0" hangingPunct="1">
              <a:lnSpc>
                <a:spcPct val="100000"/>
              </a:lnSpc>
              <a:spcBef>
                <a:spcPts val="0"/>
              </a:spcBef>
              <a:spcAft>
                <a:spcPts val="1400"/>
              </a:spcAft>
              <a:buClrTx/>
              <a:buSzTx/>
              <a:tabLst/>
              <a:defRPr/>
            </a:pPr>
            <a:r>
              <a:rPr kumimoji="0" lang="fi-FI" sz="2000" b="0" u="none" strike="noStrike" kern="1200" cap="none" spc="0" normalizeH="0" baseline="0" noProof="0">
                <a:ln>
                  <a:noFill/>
                </a:ln>
                <a:solidFill>
                  <a:srgbClr val="384B85"/>
                </a:solidFill>
                <a:effectLst/>
                <a:uLnTx/>
                <a:uFillTx/>
                <a:latin typeface="Arial" panose="020B0604020202020204" pitchFamily="34" charset="0"/>
                <a:ea typeface="+mn-ea"/>
                <a:cs typeface="+mn-cs"/>
              </a:rPr>
              <a:t>”Työntekijöille pitäisi saada enemmän koulutusta ja tietoa päihdesairauksista, erilaisista hoitopaikoista sekä läheisten kanssa työskentelystä.”</a:t>
            </a:r>
            <a:endParaRPr lang="fi-FI"/>
          </a:p>
          <a:p>
            <a:r>
              <a:rPr lang="fi-FI"/>
              <a:t>”Avun hoitaminen loppuun asti.”</a:t>
            </a:r>
          </a:p>
          <a:p>
            <a:r>
              <a:rPr lang="fi-FI"/>
              <a:t>”Työntekijöiden keskinäinen kommunikointi.”</a:t>
            </a:r>
          </a:p>
          <a:p>
            <a:r>
              <a:rPr lang="fi-FI"/>
              <a:t>”Enemmän tekemistä.”</a:t>
            </a:r>
          </a:p>
          <a:p>
            <a:r>
              <a:rPr lang="fi-FI"/>
              <a:t>”Kohtaamisten aikataulu, oli useammin sosiaalityöntekijän kanssa.”</a:t>
            </a:r>
          </a:p>
          <a:p>
            <a:pPr marR="0" lvl="0" algn="l" defTabSz="720000" rtl="0" eaLnBrk="1" fontAlgn="auto" latinLnBrk="0" hangingPunct="1">
              <a:lnSpc>
                <a:spcPct val="100000"/>
              </a:lnSpc>
              <a:spcBef>
                <a:spcPts val="0"/>
              </a:spcBef>
              <a:spcAft>
                <a:spcPts val="1400"/>
              </a:spcAft>
              <a:buClrTx/>
              <a:buSzTx/>
              <a:tabLst/>
              <a:defRPr/>
            </a:pPr>
            <a:r>
              <a:rPr kumimoji="0" lang="fi-FI" b="0" u="none" strike="noStrike" kern="1200" cap="none" spc="0" normalizeH="0" baseline="0" noProof="0">
                <a:ln>
                  <a:noFill/>
                </a:ln>
                <a:solidFill>
                  <a:srgbClr val="384B85"/>
                </a:solidFill>
                <a:effectLst/>
                <a:uLnTx/>
                <a:uFillTx/>
                <a:latin typeface="Arial" panose="020B0604020202020204" pitchFamily="34" charset="0"/>
                <a:ea typeface="+mn-ea"/>
                <a:cs typeface="+mn-cs"/>
              </a:rPr>
              <a:t>”Turhien lupausten pois jättäminen.”</a:t>
            </a:r>
          </a:p>
          <a:p>
            <a:pPr marR="0" lvl="0" algn="l" defTabSz="720000" rtl="0" eaLnBrk="1" fontAlgn="auto" latinLnBrk="0" hangingPunct="1">
              <a:lnSpc>
                <a:spcPct val="100000"/>
              </a:lnSpc>
              <a:spcBef>
                <a:spcPts val="0"/>
              </a:spcBef>
              <a:spcAft>
                <a:spcPts val="1400"/>
              </a:spcAft>
              <a:buClrTx/>
              <a:buSzTx/>
              <a:tabLst/>
              <a:defRPr/>
            </a:pPr>
            <a:r>
              <a:rPr kumimoji="0" lang="fi-FI" b="0" u="none" strike="noStrike" kern="1200" cap="none" spc="0" normalizeH="0" baseline="0" noProof="0">
                <a:ln>
                  <a:noFill/>
                </a:ln>
                <a:solidFill>
                  <a:srgbClr val="384B85"/>
                </a:solidFill>
                <a:effectLst/>
                <a:uLnTx/>
                <a:uFillTx/>
                <a:latin typeface="Arial" panose="020B0604020202020204" pitchFamily="34" charset="0"/>
                <a:ea typeface="+mn-ea"/>
                <a:cs typeface="+mn-cs"/>
              </a:rPr>
              <a:t>”Palvelujen siirto Kelaan ei ollut hyvä asia.”</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endParaRPr kumimoji="0" lang="fi-FI" sz="17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L="355600" indent="-342900">
              <a:buFont typeface="Arial" panose="020B0604020202020204" pitchFamily="34" charset="0"/>
              <a:buChar char="•"/>
            </a:pPr>
            <a:endParaRPr lang="fi-FI"/>
          </a:p>
          <a:p>
            <a:endParaRPr lang="fi-FI"/>
          </a:p>
        </p:txBody>
      </p:sp>
      <p:sp>
        <p:nvSpPr>
          <p:cNvPr id="2" name="Title 1">
            <a:extLst>
              <a:ext uri="{FF2B5EF4-FFF2-40B4-BE49-F238E27FC236}">
                <a16:creationId xmlns:a16="http://schemas.microsoft.com/office/drawing/2014/main" id="{DE52D5F3-6542-011B-E949-AE61BEDFE0F3}"/>
              </a:ext>
            </a:extLst>
          </p:cNvPr>
          <p:cNvSpPr>
            <a:spLocks noGrp="1"/>
          </p:cNvSpPr>
          <p:nvPr>
            <p:ph type="title"/>
          </p:nvPr>
        </p:nvSpPr>
        <p:spPr>
          <a:xfrm>
            <a:off x="1108526" y="381739"/>
            <a:ext cx="9889528" cy="855710"/>
          </a:xfrm>
        </p:spPr>
        <p:txBody>
          <a:bodyPr/>
          <a:lstStyle/>
          <a:p>
            <a:r>
              <a:rPr lang="fi-FI"/>
              <a:t>Mitä kehitettävää sosiaalityössä on?</a:t>
            </a:r>
            <a:endParaRPr lang="en-FI"/>
          </a:p>
        </p:txBody>
      </p:sp>
    </p:spTree>
    <p:extLst>
      <p:ext uri="{BB962C8B-B14F-4D97-AF65-F5344CB8AC3E}">
        <p14:creationId xmlns:p14="http://schemas.microsoft.com/office/powerpoint/2010/main" val="82067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DFCF0A-5D6A-EC7E-126C-C9EC483E3A1B}"/>
              </a:ext>
            </a:extLst>
          </p:cNvPr>
          <p:cNvSpPr>
            <a:spLocks noGrp="1"/>
          </p:cNvSpPr>
          <p:nvPr>
            <p:ph type="title"/>
          </p:nvPr>
        </p:nvSpPr>
        <p:spPr>
          <a:xfrm>
            <a:off x="698475" y="400020"/>
            <a:ext cx="9889528" cy="768541"/>
          </a:xfrm>
        </p:spPr>
        <p:txBody>
          <a:bodyPr/>
          <a:lstStyle/>
          <a:p>
            <a:r>
              <a:rPr lang="fi-FI"/>
              <a:t>Kysely yhteistyötahoille, 31 vastaajaa</a:t>
            </a:r>
          </a:p>
        </p:txBody>
      </p:sp>
      <p:pic>
        <p:nvPicPr>
          <p:cNvPr id="5" name="Kuva 4">
            <a:extLst>
              <a:ext uri="{FF2B5EF4-FFF2-40B4-BE49-F238E27FC236}">
                <a16:creationId xmlns:a16="http://schemas.microsoft.com/office/drawing/2014/main" id="{00EB360A-A707-898F-6C78-80DFC31CDA91}"/>
              </a:ext>
            </a:extLst>
          </p:cNvPr>
          <p:cNvPicPr>
            <a:picLocks noChangeAspect="1"/>
          </p:cNvPicPr>
          <p:nvPr/>
        </p:nvPicPr>
        <p:blipFill>
          <a:blip r:embed="rId2"/>
          <a:stretch>
            <a:fillRect/>
          </a:stretch>
        </p:blipFill>
        <p:spPr>
          <a:xfrm>
            <a:off x="4172504" y="1806290"/>
            <a:ext cx="7232213" cy="3971925"/>
          </a:xfrm>
          <a:prstGeom prst="rect">
            <a:avLst/>
          </a:prstGeom>
          <a:ln>
            <a:solidFill>
              <a:schemeClr val="tx1"/>
            </a:solidFill>
          </a:ln>
        </p:spPr>
      </p:pic>
      <p:sp>
        <p:nvSpPr>
          <p:cNvPr id="6" name="Tekstiruutu 5">
            <a:extLst>
              <a:ext uri="{FF2B5EF4-FFF2-40B4-BE49-F238E27FC236}">
                <a16:creationId xmlns:a16="http://schemas.microsoft.com/office/drawing/2014/main" id="{CECFF22B-57DB-EA3C-C508-B9722286AB83}"/>
              </a:ext>
            </a:extLst>
          </p:cNvPr>
          <p:cNvSpPr txBox="1"/>
          <p:nvPr/>
        </p:nvSpPr>
        <p:spPr>
          <a:xfrm>
            <a:off x="772820" y="1664414"/>
            <a:ext cx="3399684" cy="476027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Hyvinvointialueen sisäiset (12)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Muut organisaatiot ja toimijat (19)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Teen yhteistyötä seuraavien toimialojen kanssa (voi valita useita)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endParaRP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rPr>
              <a:t>Mitä hyvää sosiaalityössä on?</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rPr>
              <a:t>Mitä kehitettävää sosiaalityössä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42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406-14D9-1C49-B87D-4320FC0B8D2A}"/>
              </a:ext>
            </a:extLst>
          </p:cNvPr>
          <p:cNvSpPr>
            <a:spLocks noGrp="1"/>
          </p:cNvSpPr>
          <p:nvPr>
            <p:ph type="title"/>
          </p:nvPr>
        </p:nvSpPr>
        <p:spPr/>
        <p:txBody>
          <a:bodyPr/>
          <a:lstStyle/>
          <a:p>
            <a:r>
              <a:rPr lang="fi-FI"/>
              <a:t>Mitä hyvää sosiaalityössä on?</a:t>
            </a:r>
            <a:endParaRPr lang="en-FI"/>
          </a:p>
        </p:txBody>
      </p:sp>
    </p:spTree>
    <p:extLst>
      <p:ext uri="{BB962C8B-B14F-4D97-AF65-F5344CB8AC3E}">
        <p14:creationId xmlns:p14="http://schemas.microsoft.com/office/powerpoint/2010/main" val="236783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6F1D-D4AC-2149-8EC6-F105C96E2E8C}"/>
              </a:ext>
            </a:extLst>
          </p:cNvPr>
          <p:cNvSpPr>
            <a:spLocks noGrp="1"/>
          </p:cNvSpPr>
          <p:nvPr>
            <p:ph type="title"/>
          </p:nvPr>
        </p:nvSpPr>
        <p:spPr>
          <a:xfrm>
            <a:off x="1108526" y="381739"/>
            <a:ext cx="9889528" cy="855710"/>
          </a:xfrm>
        </p:spPr>
        <p:txBody>
          <a:bodyPr/>
          <a:lstStyle/>
          <a:p>
            <a:r>
              <a:rPr lang="fi-FI"/>
              <a:t>Mitä hyvää sosiaalityössä on? </a:t>
            </a:r>
            <a:endParaRPr lang="en-FI" b="1"/>
          </a:p>
        </p:txBody>
      </p:sp>
      <p:sp>
        <p:nvSpPr>
          <p:cNvPr id="3" name="Content Placeholder 2">
            <a:extLst>
              <a:ext uri="{FF2B5EF4-FFF2-40B4-BE49-F238E27FC236}">
                <a16:creationId xmlns:a16="http://schemas.microsoft.com/office/drawing/2014/main" id="{437EDCD0-6B65-A249-9D52-65F37E01B924}"/>
              </a:ext>
            </a:extLst>
          </p:cNvPr>
          <p:cNvSpPr>
            <a:spLocks noGrp="1"/>
          </p:cNvSpPr>
          <p:nvPr>
            <p:ph sz="quarter" idx="11"/>
          </p:nvPr>
        </p:nvSpPr>
        <p:spPr>
          <a:xfrm>
            <a:off x="1129731" y="2112886"/>
            <a:ext cx="9847117" cy="4363375"/>
          </a:xfrm>
        </p:spPr>
        <p:txBody>
          <a:bodyPr vert="horz" lIns="91440" tIns="45720" rIns="91440" bIns="45720" rtlCol="0" anchor="t">
            <a:normAutofit/>
          </a:bodyPr>
          <a:lstStyle/>
          <a:p>
            <a:pPr marL="355600" indent="-342900">
              <a:buChar char="•"/>
            </a:pPr>
            <a:r>
              <a:rPr lang="fi-FI">
                <a:latin typeface="Arial"/>
                <a:cs typeface="Arial"/>
              </a:rPr>
              <a:t>Vaikeuksissa ja haastavissa elämäntilanteissa auttaminen asiakkaan omalla maaperällä</a:t>
            </a:r>
          </a:p>
          <a:p>
            <a:pPr marL="355600" indent="-342900">
              <a:buChar char="•"/>
            </a:pPr>
            <a:r>
              <a:rPr lang="fi-FI">
                <a:latin typeface="Arial"/>
                <a:cs typeface="Arial"/>
              </a:rPr>
              <a:t>Asiakkaan motivointi omien asioidensa hoitamisessa, sosiaalityö ei tee puolesta</a:t>
            </a:r>
          </a:p>
          <a:p>
            <a:pPr marL="355600" indent="-342900">
              <a:buFont typeface="Arial" panose="020B0604020202020204" pitchFamily="34" charset="0"/>
              <a:buChar cha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rPr>
              <a:t>Apu asiakkaan tarvitsemien palvelujen ja etuuksien saamisessa</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rPr>
              <a:t>Tuen asiakaslähtöisyys ja yksilöllisyys</a:t>
            </a:r>
          </a:p>
          <a:p>
            <a:pPr marL="355600" indent="-342900">
              <a:buFont typeface="Arial" panose="020B0604020202020204" pitchFamily="34" charset="0"/>
              <a:buChar char="•"/>
            </a:pPr>
            <a:endPar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r>
              <a:rPr lang="fi-FI" i="1">
                <a:latin typeface="Arial"/>
                <a:cs typeface="Arial"/>
              </a:rPr>
              <a:t>”Puhuu ja toimii ihmisen puolesta silloin kun itse ei pysty”</a:t>
            </a:r>
          </a:p>
          <a:p>
            <a:pPr marR="0" lvl="0" algn="l" defTabSz="720000" rtl="0" eaLnBrk="1" fontAlgn="auto" latinLnBrk="0" hangingPunct="1">
              <a:lnSpc>
                <a:spcPct val="100000"/>
              </a:lnSpc>
              <a:spcBef>
                <a:spcPts val="0"/>
              </a:spcBef>
              <a:spcAft>
                <a:spcPts val="1400"/>
              </a:spcAft>
              <a:buClrTx/>
              <a:buSzTx/>
              <a:tabLst/>
              <a:defRPr/>
            </a:pPr>
            <a:r>
              <a:rPr kumimoji="0" lang="fi-FI" sz="2000" b="0" i="1" u="none" strike="noStrike" kern="1200" cap="none" spc="0" normalizeH="0" baseline="0" noProof="0">
                <a:ln>
                  <a:noFill/>
                </a:ln>
                <a:solidFill>
                  <a:srgbClr val="384B85"/>
                </a:solidFill>
                <a:effectLst/>
                <a:uLnTx/>
                <a:uFillTx/>
                <a:latin typeface="Arial" panose="020B0604020202020204" pitchFamily="34" charset="0"/>
                <a:ea typeface="+mn-ea"/>
                <a:cs typeface="+mn-cs"/>
              </a:rPr>
              <a:t>”Asiakkaat saavat sosiaalityöstä hyvin apua, jos vaan siihen itse sitoutuvat”</a:t>
            </a:r>
          </a:p>
          <a:p>
            <a:pPr marR="0" lvl="0" algn="l" defTabSz="720000" rtl="0" eaLnBrk="1" fontAlgn="auto" latinLnBrk="0" hangingPunct="1">
              <a:lnSpc>
                <a:spcPct val="100000"/>
              </a:lnSpc>
              <a:spcBef>
                <a:spcPts val="0"/>
              </a:spcBef>
              <a:spcAft>
                <a:spcPts val="1400"/>
              </a:spcAft>
              <a:buClrTx/>
              <a:buSzTx/>
              <a:tabLst/>
              <a:defRPr/>
            </a:pPr>
            <a:r>
              <a:rPr kumimoji="0" lang="fi-FI" sz="2000" b="0" i="1" u="none" strike="noStrike" kern="1200" cap="none" spc="0" normalizeH="0" baseline="0" noProof="0">
                <a:ln>
                  <a:noFill/>
                </a:ln>
                <a:solidFill>
                  <a:srgbClr val="384B85"/>
                </a:solidFill>
                <a:effectLst/>
                <a:uLnTx/>
                <a:uFillTx/>
                <a:latin typeface="Arial" panose="020B0604020202020204" pitchFamily="34" charset="0"/>
                <a:ea typeface="+mn-ea"/>
                <a:cs typeface="+mn-cs"/>
              </a:rPr>
              <a:t>”Puolueeton ja ulkopuolinen tuki, kun asiakkaan omat verkostot ja struktuurit ei riitä”</a:t>
            </a: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p:txBody>
      </p:sp>
      <p:sp>
        <p:nvSpPr>
          <p:cNvPr id="4" name="Tekstiruutu 3">
            <a:extLst>
              <a:ext uri="{FF2B5EF4-FFF2-40B4-BE49-F238E27FC236}">
                <a16:creationId xmlns:a16="http://schemas.microsoft.com/office/drawing/2014/main" id="{8AD27305-02DB-03B4-6995-C9BC458585AE}"/>
              </a:ext>
            </a:extLst>
          </p:cNvPr>
          <p:cNvSpPr txBox="1"/>
          <p:nvPr/>
        </p:nvSpPr>
        <p:spPr>
          <a:xfrm>
            <a:off x="1108526" y="1553593"/>
            <a:ext cx="360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Tuki ja apu asiakkaille (11)</a:t>
            </a:r>
          </a:p>
        </p:txBody>
      </p:sp>
    </p:spTree>
    <p:extLst>
      <p:ext uri="{BB962C8B-B14F-4D97-AF65-F5344CB8AC3E}">
        <p14:creationId xmlns:p14="http://schemas.microsoft.com/office/powerpoint/2010/main" val="404630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äijät-Hämeen kartta">
            <a:extLst>
              <a:ext uri="{FF2B5EF4-FFF2-40B4-BE49-F238E27FC236}">
                <a16:creationId xmlns:a16="http://schemas.microsoft.com/office/drawing/2014/main" id="{1BC46D13-1E98-A34C-894A-E83C38F0A052}"/>
              </a:ext>
            </a:extLst>
          </p:cNvPr>
          <p:cNvPicPr>
            <a:picLocks noChangeAspect="1"/>
          </p:cNvPicPr>
          <p:nvPr/>
        </p:nvPicPr>
        <p:blipFill>
          <a:blip r:embed="rId2"/>
          <a:stretch>
            <a:fillRect/>
          </a:stretch>
        </p:blipFill>
        <p:spPr>
          <a:xfrm>
            <a:off x="3630805" y="1316192"/>
            <a:ext cx="3711503" cy="5194501"/>
          </a:xfrm>
          <a:prstGeom prst="rect">
            <a:avLst/>
          </a:prstGeom>
        </p:spPr>
      </p:pic>
      <p:sp>
        <p:nvSpPr>
          <p:cNvPr id="16" name="Freeform 9" descr="Kolikko ikoni">
            <a:extLst>
              <a:ext uri="{FF2B5EF4-FFF2-40B4-BE49-F238E27FC236}">
                <a16:creationId xmlns:a16="http://schemas.microsoft.com/office/drawing/2014/main" id="{6EE567E8-BCCD-4D4C-B4CD-664522B2BE7A}"/>
              </a:ext>
            </a:extLst>
          </p:cNvPr>
          <p:cNvSpPr>
            <a:spLocks noChangeArrowheads="1"/>
          </p:cNvSpPr>
          <p:nvPr/>
        </p:nvSpPr>
        <p:spPr bwMode="auto">
          <a:xfrm>
            <a:off x="7625108" y="5349622"/>
            <a:ext cx="812614" cy="786539"/>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Text Placeholder 7">
            <a:extLst>
              <a:ext uri="{FF2B5EF4-FFF2-40B4-BE49-F238E27FC236}">
                <a16:creationId xmlns:a16="http://schemas.microsoft.com/office/drawing/2014/main" id="{75C2984E-A25A-9D40-A6F9-AD1F734A99F6}"/>
              </a:ext>
            </a:extLst>
          </p:cNvPr>
          <p:cNvSpPr txBox="1">
            <a:spLocks/>
          </p:cNvSpPr>
          <p:nvPr/>
        </p:nvSpPr>
        <p:spPr>
          <a:xfrm>
            <a:off x="8601473" y="5323795"/>
            <a:ext cx="2549406" cy="970194"/>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Oma budjetti, rahoitus suurelta osin valtiolta</a:t>
            </a:r>
          </a:p>
        </p:txBody>
      </p:sp>
      <p:sp>
        <p:nvSpPr>
          <p:cNvPr id="17" name="Freeform 22" descr="Puheenjohtajan nuija ikoni">
            <a:extLst>
              <a:ext uri="{FF2B5EF4-FFF2-40B4-BE49-F238E27FC236}">
                <a16:creationId xmlns:a16="http://schemas.microsoft.com/office/drawing/2014/main" id="{A990A69A-CF9F-0D43-BCA7-9914BB2435E2}"/>
              </a:ext>
            </a:extLst>
          </p:cNvPr>
          <p:cNvSpPr>
            <a:spLocks noChangeArrowheads="1"/>
          </p:cNvSpPr>
          <p:nvPr/>
        </p:nvSpPr>
        <p:spPr bwMode="auto">
          <a:xfrm>
            <a:off x="6976648" y="3996500"/>
            <a:ext cx="916926" cy="853639"/>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Text Placeholder 7">
            <a:extLst>
              <a:ext uri="{FF2B5EF4-FFF2-40B4-BE49-F238E27FC236}">
                <a16:creationId xmlns:a16="http://schemas.microsoft.com/office/drawing/2014/main" id="{D70F7828-3718-A141-B828-2BAD5EC16BB6}"/>
              </a:ext>
            </a:extLst>
          </p:cNvPr>
          <p:cNvSpPr txBox="1">
            <a:spLocks/>
          </p:cNvSpPr>
          <p:nvPr/>
        </p:nvSpPr>
        <p:spPr>
          <a:xfrm>
            <a:off x="8055491" y="4130665"/>
            <a:ext cx="3385002" cy="970194"/>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Ylimmässä johdossa vaaleilla valittu aluevaltuusto</a:t>
            </a:r>
          </a:p>
        </p:txBody>
      </p:sp>
      <p:sp>
        <p:nvSpPr>
          <p:cNvPr id="23" name="Freeform 20" descr="Palapeli ikoni">
            <a:extLst>
              <a:ext uri="{FF2B5EF4-FFF2-40B4-BE49-F238E27FC236}">
                <a16:creationId xmlns:a16="http://schemas.microsoft.com/office/drawing/2014/main" id="{D45D9817-C0A5-6749-A6A9-743D2B8F23EA}"/>
              </a:ext>
            </a:extLst>
          </p:cNvPr>
          <p:cNvSpPr>
            <a:spLocks noChangeArrowheads="1"/>
          </p:cNvSpPr>
          <p:nvPr/>
        </p:nvSpPr>
        <p:spPr bwMode="auto">
          <a:xfrm>
            <a:off x="7389292" y="2577294"/>
            <a:ext cx="993958" cy="972645"/>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 Placeholder 7">
            <a:extLst>
              <a:ext uri="{FF2B5EF4-FFF2-40B4-BE49-F238E27FC236}">
                <a16:creationId xmlns:a16="http://schemas.microsoft.com/office/drawing/2014/main" id="{3D39A55F-71E8-4E43-BCC7-5A171E67BCA9}"/>
              </a:ext>
            </a:extLst>
          </p:cNvPr>
          <p:cNvSpPr txBox="1">
            <a:spLocks/>
          </p:cNvSpPr>
          <p:nvPr/>
        </p:nvSpPr>
        <p:spPr>
          <a:xfrm>
            <a:off x="8437722" y="2740680"/>
            <a:ext cx="3385002" cy="913343"/>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Yhdistää alueen nykyiset sote- ja pelastustoimen palvelut yhdeksi kokonaisuudeksi</a:t>
            </a:r>
          </a:p>
        </p:txBody>
      </p:sp>
      <p:pic>
        <p:nvPicPr>
          <p:cNvPr id="31" name="Picture 30" descr="Sydän ikoni">
            <a:extLst>
              <a:ext uri="{FF2B5EF4-FFF2-40B4-BE49-F238E27FC236}">
                <a16:creationId xmlns:a16="http://schemas.microsoft.com/office/drawing/2014/main" id="{66A49BB1-1CD9-5043-89C7-B54800351531}"/>
              </a:ext>
            </a:extLst>
          </p:cNvPr>
          <p:cNvPicPr>
            <a:picLocks noChangeAspect="1"/>
          </p:cNvPicPr>
          <p:nvPr/>
        </p:nvPicPr>
        <p:blipFill>
          <a:blip r:embed="rId3"/>
          <a:stretch>
            <a:fillRect/>
          </a:stretch>
        </p:blipFill>
        <p:spPr>
          <a:xfrm>
            <a:off x="7051952" y="1508378"/>
            <a:ext cx="723900" cy="622300"/>
          </a:xfrm>
          <a:prstGeom prst="rect">
            <a:avLst/>
          </a:prstGeom>
        </p:spPr>
      </p:pic>
      <p:sp>
        <p:nvSpPr>
          <p:cNvPr id="25" name="Text Placeholder 7">
            <a:extLst>
              <a:ext uri="{FF2B5EF4-FFF2-40B4-BE49-F238E27FC236}">
                <a16:creationId xmlns:a16="http://schemas.microsoft.com/office/drawing/2014/main" id="{E058D872-B82F-DA4E-A5FB-7B518665F9F8}"/>
              </a:ext>
            </a:extLst>
          </p:cNvPr>
          <p:cNvSpPr txBox="1">
            <a:spLocks/>
          </p:cNvSpPr>
          <p:nvPr/>
        </p:nvSpPr>
        <p:spPr>
          <a:xfrm>
            <a:off x="7909455" y="1438856"/>
            <a:ext cx="3967743" cy="970194"/>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Vastaa alueen sote- ja pelastustoimen palveluiden järjestämisestä</a:t>
            </a:r>
          </a:p>
        </p:txBody>
      </p:sp>
      <p:pic>
        <p:nvPicPr>
          <p:cNvPr id="30" name="Picture 29" descr="Kalenteri ikoni">
            <a:extLst>
              <a:ext uri="{FF2B5EF4-FFF2-40B4-BE49-F238E27FC236}">
                <a16:creationId xmlns:a16="http://schemas.microsoft.com/office/drawing/2014/main" id="{F9474D7B-C0AE-2740-B016-0FC1371A3067}"/>
              </a:ext>
            </a:extLst>
          </p:cNvPr>
          <p:cNvPicPr>
            <a:picLocks noChangeAspect="1"/>
          </p:cNvPicPr>
          <p:nvPr/>
        </p:nvPicPr>
        <p:blipFill>
          <a:blip r:embed="rId4"/>
          <a:stretch>
            <a:fillRect/>
          </a:stretch>
        </p:blipFill>
        <p:spPr>
          <a:xfrm>
            <a:off x="1001063" y="5253691"/>
            <a:ext cx="660400" cy="622300"/>
          </a:xfrm>
          <a:prstGeom prst="rect">
            <a:avLst/>
          </a:prstGeom>
        </p:spPr>
      </p:pic>
      <p:sp>
        <p:nvSpPr>
          <p:cNvPr id="15" name="Text Placeholder 7">
            <a:extLst>
              <a:ext uri="{FF2B5EF4-FFF2-40B4-BE49-F238E27FC236}">
                <a16:creationId xmlns:a16="http://schemas.microsoft.com/office/drawing/2014/main" id="{14A94BAF-83EF-2C4A-97DC-90E36BE4217E}"/>
              </a:ext>
            </a:extLst>
          </p:cNvPr>
          <p:cNvSpPr txBox="1">
            <a:spLocks/>
          </p:cNvSpPr>
          <p:nvPr/>
        </p:nvSpPr>
        <p:spPr>
          <a:xfrm>
            <a:off x="1749393" y="5323795"/>
            <a:ext cx="2173560" cy="507206"/>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Järjestämisvastuu 1.1.2023 alkaen</a:t>
            </a:r>
          </a:p>
        </p:txBody>
      </p:sp>
      <p:pic>
        <p:nvPicPr>
          <p:cNvPr id="29" name="Picture 28" descr="Puhekuplat ikoni">
            <a:extLst>
              <a:ext uri="{FF2B5EF4-FFF2-40B4-BE49-F238E27FC236}">
                <a16:creationId xmlns:a16="http://schemas.microsoft.com/office/drawing/2014/main" id="{47F00461-33BD-304A-8572-B5F1597948F0}"/>
              </a:ext>
            </a:extLst>
          </p:cNvPr>
          <p:cNvPicPr>
            <a:picLocks noChangeAspect="1"/>
          </p:cNvPicPr>
          <p:nvPr/>
        </p:nvPicPr>
        <p:blipFill>
          <a:blip r:embed="rId5"/>
          <a:stretch>
            <a:fillRect/>
          </a:stretch>
        </p:blipFill>
        <p:spPr>
          <a:xfrm>
            <a:off x="297996" y="4017697"/>
            <a:ext cx="787400" cy="685800"/>
          </a:xfrm>
          <a:prstGeom prst="rect">
            <a:avLst/>
          </a:prstGeom>
        </p:spPr>
      </p:pic>
      <p:sp>
        <p:nvSpPr>
          <p:cNvPr id="14" name="Text Placeholder 7">
            <a:extLst>
              <a:ext uri="{FF2B5EF4-FFF2-40B4-BE49-F238E27FC236}">
                <a16:creationId xmlns:a16="http://schemas.microsoft.com/office/drawing/2014/main" id="{03B6DCBB-BAC2-B645-BFB1-6AF3BA8EC6CB}"/>
              </a:ext>
            </a:extLst>
          </p:cNvPr>
          <p:cNvSpPr txBox="1">
            <a:spLocks/>
          </p:cNvSpPr>
          <p:nvPr/>
        </p:nvSpPr>
        <p:spPr>
          <a:xfrm>
            <a:off x="1166408" y="4061346"/>
            <a:ext cx="3203764" cy="1025793"/>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Asukasosallisuus aluevaalien, neuvostojen ja muun osallisuustoiminnan kautta</a:t>
            </a:r>
          </a:p>
        </p:txBody>
      </p:sp>
      <p:pic>
        <p:nvPicPr>
          <p:cNvPr id="28" name="Picture 27" descr="Ihminen ikoni">
            <a:extLst>
              <a:ext uri="{FF2B5EF4-FFF2-40B4-BE49-F238E27FC236}">
                <a16:creationId xmlns:a16="http://schemas.microsoft.com/office/drawing/2014/main" id="{67F64605-93B1-924E-B97E-3E165C4FDB9E}"/>
              </a:ext>
            </a:extLst>
          </p:cNvPr>
          <p:cNvPicPr>
            <a:picLocks noChangeAspect="1"/>
          </p:cNvPicPr>
          <p:nvPr/>
        </p:nvPicPr>
        <p:blipFill>
          <a:blip r:embed="rId6"/>
          <a:stretch>
            <a:fillRect/>
          </a:stretch>
        </p:blipFill>
        <p:spPr>
          <a:xfrm>
            <a:off x="789921" y="2837708"/>
            <a:ext cx="571500" cy="673100"/>
          </a:xfrm>
          <a:prstGeom prst="rect">
            <a:avLst/>
          </a:prstGeom>
        </p:spPr>
      </p:pic>
      <p:sp>
        <p:nvSpPr>
          <p:cNvPr id="10" name="Text Placeholder 7">
            <a:extLst>
              <a:ext uri="{FF2B5EF4-FFF2-40B4-BE49-F238E27FC236}">
                <a16:creationId xmlns:a16="http://schemas.microsoft.com/office/drawing/2014/main" id="{51D4ECB9-6AA7-B442-93A5-3D68AFB6F9E7}"/>
              </a:ext>
            </a:extLst>
          </p:cNvPr>
          <p:cNvSpPr txBox="1">
            <a:spLocks/>
          </p:cNvSpPr>
          <p:nvPr/>
        </p:nvSpPr>
        <p:spPr>
          <a:xfrm>
            <a:off x="1493587" y="2918297"/>
            <a:ext cx="2453329" cy="707085"/>
          </a:xfrm>
          <a:prstGeom prst="rect">
            <a:avLst/>
          </a:prstGeom>
        </p:spPr>
        <p:txBody>
          <a:bodyPr vert="horz" lIns="68580" tIns="34290" rIns="68580" bIns="34290" rtlCol="0" anchor="t">
            <a:norm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Työllistää noin </a:t>
            </a:r>
            <a:br>
              <a:rPr kumimoji="0" lang="fi-FI" sz="1600" b="1" i="0" u="none" strike="noStrike" kern="1200" cap="none" spc="0" normalizeH="0" baseline="0" noProof="0">
                <a:ln>
                  <a:noFill/>
                </a:ln>
                <a:solidFill>
                  <a:srgbClr val="384B85"/>
                </a:solidFill>
                <a:effectLst/>
                <a:uLnTx/>
                <a:uFillTx/>
                <a:latin typeface="Arial"/>
                <a:ea typeface="+mn-ea"/>
                <a:sym typeface="Arial"/>
              </a:rPr>
            </a:br>
            <a:r>
              <a:rPr kumimoji="0" lang="fi-FI" sz="1600" b="1" i="0" u="none" strike="noStrike" kern="1200" cap="none" spc="0" normalizeH="0" baseline="0" noProof="0">
                <a:ln>
                  <a:noFill/>
                </a:ln>
                <a:solidFill>
                  <a:srgbClr val="384B85"/>
                </a:solidFill>
                <a:effectLst/>
                <a:uLnTx/>
                <a:uFillTx/>
                <a:latin typeface="Arial"/>
                <a:ea typeface="+mn-ea"/>
                <a:sym typeface="Arial"/>
              </a:rPr>
              <a:t>7 600 työntekijää</a:t>
            </a:r>
          </a:p>
        </p:txBody>
      </p:sp>
      <p:pic>
        <p:nvPicPr>
          <p:cNvPr id="27" name="Picture 26" descr="Ihmisiä ikoni">
            <a:extLst>
              <a:ext uri="{FF2B5EF4-FFF2-40B4-BE49-F238E27FC236}">
                <a16:creationId xmlns:a16="http://schemas.microsoft.com/office/drawing/2014/main" id="{B6C2AFD3-FB9F-2741-AB3D-8FC1761E0FC2}"/>
              </a:ext>
            </a:extLst>
          </p:cNvPr>
          <p:cNvPicPr>
            <a:picLocks noChangeAspect="1"/>
          </p:cNvPicPr>
          <p:nvPr/>
        </p:nvPicPr>
        <p:blipFill>
          <a:blip r:embed="rId7"/>
          <a:stretch>
            <a:fillRect/>
          </a:stretch>
        </p:blipFill>
        <p:spPr>
          <a:xfrm>
            <a:off x="2143152" y="1761902"/>
            <a:ext cx="647700" cy="660400"/>
          </a:xfrm>
          <a:prstGeom prst="rect">
            <a:avLst/>
          </a:prstGeom>
        </p:spPr>
      </p:pic>
      <p:sp>
        <p:nvSpPr>
          <p:cNvPr id="9" name="Text Placeholder 7">
            <a:extLst>
              <a:ext uri="{FF2B5EF4-FFF2-40B4-BE49-F238E27FC236}">
                <a16:creationId xmlns:a16="http://schemas.microsoft.com/office/drawing/2014/main" id="{67AC623E-05CC-094A-A4A8-DCB2371F3C5D}"/>
              </a:ext>
            </a:extLst>
          </p:cNvPr>
          <p:cNvSpPr txBox="1">
            <a:spLocks/>
          </p:cNvSpPr>
          <p:nvPr/>
        </p:nvSpPr>
        <p:spPr>
          <a:xfrm>
            <a:off x="2969989" y="1777136"/>
            <a:ext cx="2042825" cy="707085"/>
          </a:xfrm>
          <a:prstGeom prst="rect">
            <a:avLst/>
          </a:prstGeom>
        </p:spPr>
        <p:txBody>
          <a:bodyPr vert="horz" lIns="68580" tIns="34290" rIns="68580" bIns="3429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fi-FI" sz="1600" b="1" i="0" u="none" strike="noStrike" kern="1200" cap="none" spc="0" normalizeH="0" baseline="0" noProof="0">
                <a:ln>
                  <a:noFill/>
                </a:ln>
                <a:solidFill>
                  <a:srgbClr val="384B85"/>
                </a:solidFill>
                <a:effectLst/>
                <a:uLnTx/>
                <a:uFillTx/>
                <a:latin typeface="Arial"/>
                <a:ea typeface="+mn-ea"/>
                <a:sym typeface="Arial"/>
              </a:rPr>
              <a:t>Palvelee yli</a:t>
            </a:r>
            <a:br>
              <a:rPr kumimoji="0" lang="fi-FI" sz="1600" b="1" i="0" u="none" strike="noStrike" kern="1200" cap="none" spc="0" normalizeH="0" baseline="0" noProof="0">
                <a:ln>
                  <a:noFill/>
                </a:ln>
                <a:solidFill>
                  <a:srgbClr val="384B85"/>
                </a:solidFill>
                <a:effectLst/>
                <a:uLnTx/>
                <a:uFillTx/>
                <a:latin typeface="Arial"/>
                <a:ea typeface="+mn-ea"/>
                <a:sym typeface="Arial"/>
              </a:rPr>
            </a:br>
            <a:r>
              <a:rPr kumimoji="0" lang="fi-FI" sz="1600" b="1" i="0" u="none" strike="noStrike" kern="1200" cap="none" spc="0" normalizeH="0" baseline="0" noProof="0">
                <a:ln>
                  <a:noFill/>
                </a:ln>
                <a:solidFill>
                  <a:srgbClr val="384B85"/>
                </a:solidFill>
                <a:effectLst/>
                <a:uLnTx/>
                <a:uFillTx/>
                <a:latin typeface="Arial"/>
                <a:ea typeface="+mn-ea"/>
                <a:sym typeface="Arial"/>
              </a:rPr>
              <a:t>200 000 asukasta</a:t>
            </a:r>
          </a:p>
        </p:txBody>
      </p:sp>
      <p:sp>
        <p:nvSpPr>
          <p:cNvPr id="3" name="Title 2">
            <a:extLst>
              <a:ext uri="{FF2B5EF4-FFF2-40B4-BE49-F238E27FC236}">
                <a16:creationId xmlns:a16="http://schemas.microsoft.com/office/drawing/2014/main" id="{E302F663-B108-D44D-9EC6-BEF68A3D2AFB}"/>
              </a:ext>
            </a:extLst>
          </p:cNvPr>
          <p:cNvSpPr>
            <a:spLocks noGrp="1"/>
          </p:cNvSpPr>
          <p:nvPr>
            <p:ph type="title"/>
          </p:nvPr>
        </p:nvSpPr>
        <p:spPr>
          <a:xfrm>
            <a:off x="297996" y="158442"/>
            <a:ext cx="10515600" cy="1018962"/>
          </a:xfrm>
        </p:spPr>
        <p:txBody>
          <a:bodyPr/>
          <a:lstStyle/>
          <a:p>
            <a:r>
              <a:rPr lang="fi-FI" sz="4000" b="0"/>
              <a:t>Päijät-Hämeen hyvinvointialue</a:t>
            </a:r>
          </a:p>
        </p:txBody>
      </p:sp>
      <p:sp>
        <p:nvSpPr>
          <p:cNvPr id="2" name="Suorakulmio 1">
            <a:extLst>
              <a:ext uri="{FF2B5EF4-FFF2-40B4-BE49-F238E27FC236}">
                <a16:creationId xmlns:a16="http://schemas.microsoft.com/office/drawing/2014/main" id="{40A545AD-C3E9-4D6F-AE53-2F7098DA099B}"/>
              </a:ext>
            </a:extLst>
          </p:cNvPr>
          <p:cNvSpPr/>
          <p:nvPr/>
        </p:nvSpPr>
        <p:spPr>
          <a:xfrm>
            <a:off x="11822724" y="5721292"/>
            <a:ext cx="240645" cy="1015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6516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9E39F-7198-DFE6-DA20-E6828C5AB5BE}"/>
              </a:ext>
            </a:extLst>
          </p:cNvPr>
          <p:cNvSpPr>
            <a:spLocks noGrp="1"/>
          </p:cNvSpPr>
          <p:nvPr>
            <p:ph type="title"/>
          </p:nvPr>
        </p:nvSpPr>
        <p:spPr>
          <a:xfrm>
            <a:off x="1130030" y="305223"/>
            <a:ext cx="9889528" cy="837954"/>
          </a:xfrm>
        </p:spPr>
        <p:txBody>
          <a:bodyPr>
            <a:normAutofit/>
          </a:bodyPr>
          <a:lstStyle/>
          <a:p>
            <a:r>
              <a:rPr lang="fi-FI"/>
              <a:t>Mitä hyvää sosiaalityössä on? </a:t>
            </a:r>
            <a:endParaRPr lang="fi-FI" b="1"/>
          </a:p>
        </p:txBody>
      </p:sp>
      <p:sp>
        <p:nvSpPr>
          <p:cNvPr id="3" name="Sisällön paikkamerkki 2">
            <a:extLst>
              <a:ext uri="{FF2B5EF4-FFF2-40B4-BE49-F238E27FC236}">
                <a16:creationId xmlns:a16="http://schemas.microsoft.com/office/drawing/2014/main" id="{618B8EBA-AD7E-1916-8518-DE22DF5A644A}"/>
              </a:ext>
            </a:extLst>
          </p:cNvPr>
          <p:cNvSpPr>
            <a:spLocks noGrp="1"/>
          </p:cNvSpPr>
          <p:nvPr>
            <p:ph sz="quarter" idx="11"/>
          </p:nvPr>
        </p:nvSpPr>
        <p:spPr>
          <a:xfrm>
            <a:off x="1130030" y="1859872"/>
            <a:ext cx="9847117" cy="4998128"/>
          </a:xfrm>
        </p:spPr>
        <p:txBody>
          <a:bodyPr>
            <a:normAutofit/>
          </a:bodyPr>
          <a:lstStyle/>
          <a:p>
            <a:pPr marL="355600" indent="-342900">
              <a:buFont typeface="Arial" panose="020B0604020202020204" pitchFamily="34" charset="0"/>
              <a:buChar char="•"/>
            </a:pPr>
            <a:r>
              <a:rPr lang="fi-FI"/>
              <a:t>Asiantuntemus, osaaminen ja auttamishalu </a:t>
            </a:r>
          </a:p>
          <a:p>
            <a:pPr marL="355600" indent="-342900">
              <a:buFont typeface="Arial" panose="020B0604020202020204" pitchFamily="34" charset="0"/>
              <a:buChar char="•"/>
            </a:pPr>
            <a:r>
              <a:rPr lang="fi-FI"/>
              <a:t>Ammattitaitoiset työntekijät ja hyvä asenne</a:t>
            </a:r>
          </a:p>
          <a:p>
            <a:pPr marL="355600" indent="-342900">
              <a:buFont typeface="Arial" panose="020B0604020202020204" pitchFamily="34" charset="0"/>
              <a:buChar char="•"/>
            </a:pPr>
            <a:r>
              <a:rPr lang="fi-FI"/>
              <a:t>Tuntemus asiakkaan tilanteesta</a:t>
            </a:r>
          </a:p>
          <a:p>
            <a:pPr marL="355600" indent="-342900">
              <a:buFont typeface="Arial" panose="020B0604020202020204" pitchFamily="34" charset="0"/>
              <a:buChar char="•"/>
            </a:pPr>
            <a:endParaRPr lang="fi-FI"/>
          </a:p>
          <a:p>
            <a:pPr marR="0" lvl="0" algn="l" defTabSz="720000" rtl="0" eaLnBrk="1" fontAlgn="auto" latinLnBrk="0" hangingPunct="1">
              <a:lnSpc>
                <a:spcPct val="100000"/>
              </a:lnSpc>
              <a:spcBef>
                <a:spcPts val="0"/>
              </a:spcBef>
              <a:spcAft>
                <a:spcPts val="1400"/>
              </a:spcAft>
              <a:buClrTx/>
              <a:buSzTx/>
              <a:tabLst/>
              <a:defRPr/>
            </a:pPr>
            <a:r>
              <a:rPr lang="fi-FI" i="1"/>
              <a:t>”Laajaa asiantuntijuutta, jolla pyritään muodostamaan oikeanlainen ja oikea-aikainen tukiverkko ihmisten ja yhteisöjen ympärille.</a:t>
            </a:r>
            <a:r>
              <a:rPr kumimoji="0" lang="fi-FI" sz="2000" b="0" i="1" u="none" strike="noStrike" kern="1200" cap="none" spc="0" normalizeH="0" baseline="0" noProof="0">
                <a:ln>
                  <a:noFill/>
                </a:ln>
                <a:solidFill>
                  <a:srgbClr val="384B85"/>
                </a:solidFill>
                <a:effectLst/>
                <a:uLnTx/>
                <a:uFillTx/>
                <a:latin typeface="Arial"/>
                <a:ea typeface="+mn-ea"/>
                <a:cs typeface="Arial"/>
              </a:rPr>
              <a:t> Potilailla on laaja-alaisia tarpeita ja sosiaalityöntekijät ovat alansa ammattilaisia.”</a:t>
            </a:r>
            <a:endParaRPr lang="fi-FI" i="1"/>
          </a:p>
          <a:p>
            <a:r>
              <a:rPr lang="fi-FI" i="1"/>
              <a:t>”Motivoituneita ihmisiä, paljon tietoa ja töitä</a:t>
            </a:r>
            <a:r>
              <a:rPr lang="fi-FI"/>
              <a:t>.”</a:t>
            </a:r>
          </a:p>
          <a:p>
            <a:r>
              <a:rPr lang="fi-FI" i="1"/>
              <a:t>”Asialleen omistautuneet, syvästi ammattitaitoiset ja ihmisläheiset työntekijät.”</a:t>
            </a:r>
          </a:p>
          <a:p>
            <a:pPr marL="355600" indent="-342900">
              <a:buFont typeface="Arial" panose="020B0604020202020204" pitchFamily="34" charset="0"/>
              <a:buChar char="•"/>
            </a:pPr>
            <a:endParaRPr lang="fi-FI"/>
          </a:p>
        </p:txBody>
      </p:sp>
      <p:sp>
        <p:nvSpPr>
          <p:cNvPr id="4" name="Tekstiruutu 3">
            <a:extLst>
              <a:ext uri="{FF2B5EF4-FFF2-40B4-BE49-F238E27FC236}">
                <a16:creationId xmlns:a16="http://schemas.microsoft.com/office/drawing/2014/main" id="{FBD2D93F-E5C2-1C36-B4A7-2C8E9CB2C003}"/>
              </a:ext>
            </a:extLst>
          </p:cNvPr>
          <p:cNvSpPr txBox="1"/>
          <p:nvPr/>
        </p:nvSpPr>
        <p:spPr>
          <a:xfrm>
            <a:off x="1251751" y="1431086"/>
            <a:ext cx="48442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Asiantuntemus ja ammattitaito (10)</a:t>
            </a:r>
          </a:p>
        </p:txBody>
      </p:sp>
    </p:spTree>
    <p:extLst>
      <p:ext uri="{BB962C8B-B14F-4D97-AF65-F5344CB8AC3E}">
        <p14:creationId xmlns:p14="http://schemas.microsoft.com/office/powerpoint/2010/main" val="88155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226F85E-7FB8-0D25-0EA4-F13B59BD2649}"/>
              </a:ext>
            </a:extLst>
          </p:cNvPr>
          <p:cNvSpPr>
            <a:spLocks noGrp="1"/>
          </p:cNvSpPr>
          <p:nvPr>
            <p:ph sz="quarter" idx="11"/>
          </p:nvPr>
        </p:nvSpPr>
        <p:spPr>
          <a:xfrm>
            <a:off x="1108526" y="2130641"/>
            <a:ext cx="9847117" cy="4208015"/>
          </a:xfrm>
        </p:spPr>
        <p:txBody>
          <a:bodyPr>
            <a:normAutofit/>
          </a:bodyPr>
          <a:lstStyle/>
          <a:p>
            <a:pPr marL="355600" indent="-342900">
              <a:buFont typeface="Arial" panose="020B0604020202020204" pitchFamily="34" charset="0"/>
              <a:buChar char="•"/>
            </a:pPr>
            <a:r>
              <a:rPr lang="fi-FI"/>
              <a:t>Työntekijöiden tavoittaminen</a:t>
            </a:r>
          </a:p>
          <a:p>
            <a:pPr marL="355600" indent="-342900">
              <a:buFont typeface="Arial" panose="020B0604020202020204" pitchFamily="34" charset="0"/>
              <a:buChar char="•"/>
            </a:pPr>
            <a:r>
              <a:rPr lang="fi-FI"/>
              <a:t>Yhteydenottopyyntöihin vastaaminen</a:t>
            </a:r>
          </a:p>
          <a:p>
            <a:pPr marL="355600" indent="-342900">
              <a:buFont typeface="Arial" panose="020B0604020202020204" pitchFamily="34" charset="0"/>
              <a:buChar char="•"/>
            </a:pPr>
            <a:r>
              <a:rPr lang="fi-FI"/>
              <a:t>Yhteistyön kehittyminen ja lisääntyminen</a:t>
            </a:r>
          </a:p>
          <a:p>
            <a:endParaRPr lang="fi-FI"/>
          </a:p>
          <a:p>
            <a:pPr marR="0" lvl="0" algn="l" defTabSz="720000" rtl="0" eaLnBrk="1" fontAlgn="auto" latinLnBrk="0" hangingPunct="1">
              <a:lnSpc>
                <a:spcPct val="100000"/>
              </a:lnSpc>
              <a:spcBef>
                <a:spcPts val="0"/>
              </a:spcBef>
              <a:spcAft>
                <a:spcPts val="1400"/>
              </a:spcAft>
              <a:buClrTx/>
              <a:buSzTx/>
              <a:tabLst/>
              <a:defRPr/>
            </a:pPr>
            <a:r>
              <a:rPr kumimoji="0" lang="fi-FI" sz="2000" b="0" i="1" u="none" strike="noStrike" kern="1200" cap="none" spc="0" normalizeH="0" baseline="0" noProof="0">
                <a:ln>
                  <a:noFill/>
                </a:ln>
                <a:solidFill>
                  <a:srgbClr val="384B85"/>
                </a:solidFill>
                <a:effectLst/>
                <a:uLnTx/>
                <a:uFillTx/>
                <a:latin typeface="Arial" panose="020B0604020202020204" pitchFamily="34" charset="0"/>
                <a:ea typeface="+mn-ea"/>
                <a:cs typeface="+mn-cs"/>
              </a:rPr>
              <a:t>”Yhteydenottopyyntöihin ja palaverikutsuihin on vastattu nopsaan. Arvostan tätä.”</a:t>
            </a:r>
            <a:endParaRPr lang="fi-FI" i="1"/>
          </a:p>
          <a:p>
            <a:r>
              <a:rPr lang="fi-FI" i="1"/>
              <a:t>”Olemme saaneet perhetyöntekijöitä päiväkotiin tutustumaan lapsen toimintaan ja huoliin, jotka täällä nousevat esille.”</a:t>
            </a:r>
          </a:p>
          <a:p>
            <a:pPr marR="0" lvl="0" algn="l" defTabSz="720000" rtl="0" eaLnBrk="1" fontAlgn="auto" latinLnBrk="0" hangingPunct="1">
              <a:lnSpc>
                <a:spcPct val="100000"/>
              </a:lnSpc>
              <a:spcBef>
                <a:spcPts val="0"/>
              </a:spcBef>
              <a:spcAft>
                <a:spcPts val="1400"/>
              </a:spcAft>
              <a:buClrTx/>
              <a:buSzTx/>
              <a:tabLst/>
              <a:defRPr/>
            </a:pPr>
            <a:r>
              <a:rPr kumimoji="0" lang="fi-FI" sz="2000" b="0" i="1" u="none" strike="noStrike" kern="1200" cap="none" spc="0" normalizeH="0" baseline="0" noProof="0">
                <a:ln>
                  <a:noFill/>
                </a:ln>
                <a:solidFill>
                  <a:srgbClr val="384B85"/>
                </a:solidFill>
                <a:effectLst/>
                <a:uLnTx/>
                <a:uFillTx/>
                <a:latin typeface="Arial" panose="020B0604020202020204" pitchFamily="34" charset="0"/>
                <a:ea typeface="+mn-ea"/>
                <a:cs typeface="+mn-cs"/>
              </a:rPr>
              <a:t>”Uudistuksen myötä sosiaaliohjaajan kanssa ollut mielestäni erittäin hyvää yhteistyötä varhaiskasvatuksessa olevien lasten asioissa.”</a:t>
            </a:r>
          </a:p>
          <a:p>
            <a:endParaRPr lang="fi-FI"/>
          </a:p>
        </p:txBody>
      </p:sp>
      <p:sp>
        <p:nvSpPr>
          <p:cNvPr id="4" name="Title 1">
            <a:extLst>
              <a:ext uri="{FF2B5EF4-FFF2-40B4-BE49-F238E27FC236}">
                <a16:creationId xmlns:a16="http://schemas.microsoft.com/office/drawing/2014/main" id="{E3B274B9-5861-8439-738E-8D64C231CA66}"/>
              </a:ext>
            </a:extLst>
          </p:cNvPr>
          <p:cNvSpPr>
            <a:spLocks noGrp="1"/>
          </p:cNvSpPr>
          <p:nvPr>
            <p:ph type="title"/>
          </p:nvPr>
        </p:nvSpPr>
        <p:spPr>
          <a:xfrm>
            <a:off x="1108526" y="381739"/>
            <a:ext cx="9889528" cy="855710"/>
          </a:xfrm>
        </p:spPr>
        <p:txBody>
          <a:bodyPr/>
          <a:lstStyle/>
          <a:p>
            <a:r>
              <a:rPr lang="fi-FI"/>
              <a:t>Mitä hyvää sosiaalityössä on? </a:t>
            </a:r>
            <a:endParaRPr lang="en-FI" b="1"/>
          </a:p>
        </p:txBody>
      </p:sp>
      <p:sp>
        <p:nvSpPr>
          <p:cNvPr id="2" name="Tekstiruutu 1">
            <a:extLst>
              <a:ext uri="{FF2B5EF4-FFF2-40B4-BE49-F238E27FC236}">
                <a16:creationId xmlns:a16="http://schemas.microsoft.com/office/drawing/2014/main" id="{45344C89-EA4B-8E6F-71AB-E7F854198E06}"/>
              </a:ext>
            </a:extLst>
          </p:cNvPr>
          <p:cNvSpPr txBox="1"/>
          <p:nvPr/>
        </p:nvSpPr>
        <p:spPr>
          <a:xfrm>
            <a:off x="1233995" y="1633491"/>
            <a:ext cx="42701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384B85"/>
                </a:solidFill>
                <a:effectLst/>
                <a:uLnTx/>
                <a:uFillTx/>
                <a:latin typeface="Arial" panose="020B0604020202020204" pitchFamily="34" charset="0"/>
                <a:ea typeface="+mn-ea"/>
                <a:cs typeface="Arial" panose="020B0604020202020204" pitchFamily="34" charset="0"/>
              </a:rPr>
              <a:t>Yhteistyö (6)</a:t>
            </a:r>
          </a:p>
        </p:txBody>
      </p:sp>
    </p:spTree>
    <p:extLst>
      <p:ext uri="{BB962C8B-B14F-4D97-AF65-F5344CB8AC3E}">
        <p14:creationId xmlns:p14="http://schemas.microsoft.com/office/powerpoint/2010/main" val="328122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406-14D9-1C49-B87D-4320FC0B8D2A}"/>
              </a:ext>
            </a:extLst>
          </p:cNvPr>
          <p:cNvSpPr>
            <a:spLocks noGrp="1"/>
          </p:cNvSpPr>
          <p:nvPr>
            <p:ph type="title"/>
          </p:nvPr>
        </p:nvSpPr>
        <p:spPr/>
        <p:txBody>
          <a:bodyPr/>
          <a:lstStyle/>
          <a:p>
            <a:r>
              <a:rPr lang="fi-FI"/>
              <a:t>Mitä kehitettävää sosiaalityössä on?</a:t>
            </a:r>
            <a:endParaRPr lang="en-FI"/>
          </a:p>
        </p:txBody>
      </p:sp>
    </p:spTree>
    <p:extLst>
      <p:ext uri="{BB962C8B-B14F-4D97-AF65-F5344CB8AC3E}">
        <p14:creationId xmlns:p14="http://schemas.microsoft.com/office/powerpoint/2010/main" val="885612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9951C-8336-E50F-2971-60AB4F4E2CB3}"/>
              </a:ext>
            </a:extLst>
          </p:cNvPr>
          <p:cNvSpPr>
            <a:spLocks noGrp="1"/>
          </p:cNvSpPr>
          <p:nvPr>
            <p:ph type="title"/>
          </p:nvPr>
        </p:nvSpPr>
        <p:spPr>
          <a:xfrm>
            <a:off x="1108526" y="484187"/>
            <a:ext cx="9889528" cy="642646"/>
          </a:xfrm>
        </p:spPr>
        <p:txBody>
          <a:bodyPr/>
          <a:lstStyle/>
          <a:p>
            <a:r>
              <a:rPr lang="fi-FI"/>
              <a:t>Mitä kehitettävää sosiaalityössä on? </a:t>
            </a:r>
            <a:endParaRPr lang="fi-FI" b="1"/>
          </a:p>
        </p:txBody>
      </p:sp>
      <p:sp>
        <p:nvSpPr>
          <p:cNvPr id="3" name="Sisällön paikkamerkki 2">
            <a:extLst>
              <a:ext uri="{FF2B5EF4-FFF2-40B4-BE49-F238E27FC236}">
                <a16:creationId xmlns:a16="http://schemas.microsoft.com/office/drawing/2014/main" id="{D2B54EEA-8F15-8C97-F447-80D62FF4F381}"/>
              </a:ext>
            </a:extLst>
          </p:cNvPr>
          <p:cNvSpPr>
            <a:spLocks noGrp="1"/>
          </p:cNvSpPr>
          <p:nvPr>
            <p:ph sz="quarter" idx="11"/>
          </p:nvPr>
        </p:nvSpPr>
        <p:spPr>
          <a:xfrm>
            <a:off x="1108526" y="1611298"/>
            <a:ext cx="9847117" cy="4540927"/>
          </a:xfrm>
        </p:spPr>
        <p:txBody>
          <a:bodyPr>
            <a:normAutofit/>
          </a:bodyPr>
          <a:lstStyle/>
          <a:p>
            <a:r>
              <a:rPr lang="fi-FI" b="1"/>
              <a:t>Yhteistyö (23)</a:t>
            </a:r>
          </a:p>
          <a:p>
            <a:pPr marL="355600" indent="-342900">
              <a:buFont typeface="Arial" panose="020B0604020202020204" pitchFamily="34" charset="0"/>
              <a:buChar char="•"/>
            </a:pPr>
            <a:r>
              <a:rPr lang="fi-FI"/>
              <a:t>Yhteystietojen ajantasaisuus </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rPr>
              <a:t>Vastavuoroinen, varhaisempi ja tiiviimpi yhteydenpito ja yhteistyö</a:t>
            </a:r>
          </a:p>
          <a:p>
            <a:pPr marL="355600" indent="-342900">
              <a:buFont typeface="Arial" panose="020B0604020202020204" pitchFamily="34" charset="0"/>
              <a:buChar char="•"/>
            </a:pPr>
            <a:r>
              <a:rPr lang="fi-FI"/>
              <a:t>Toiminnan läpinäkyvyys ja tiedon jakaminen </a:t>
            </a:r>
          </a:p>
          <a:p>
            <a:pPr marL="355600" indent="-342900">
              <a:buFont typeface="Arial" panose="020B0604020202020204" pitchFamily="34" charset="0"/>
              <a:buChar char="•"/>
            </a:pPr>
            <a:r>
              <a:rPr lang="fi-FI"/>
              <a:t>Enemmän sosiaalipalveluista yhteistyöaloitteita ja asiakasohjausta myös peruspalveluihin</a:t>
            </a:r>
          </a:p>
          <a:p>
            <a:pPr marL="355600" indent="-342900">
              <a:buFont typeface="Arial" panose="020B0604020202020204" pitchFamily="34" charset="0"/>
              <a:buChar char="•"/>
            </a:pPr>
            <a:r>
              <a:rPr lang="fi-FI"/>
              <a:t>Yhteistyön kehittäminen yhdessä ja konkreettisten mallien luominen</a:t>
            </a:r>
          </a:p>
          <a:p>
            <a:pPr marL="355600" indent="-342900">
              <a:buFont typeface="Arial" panose="020B0604020202020204" pitchFamily="34" charset="0"/>
              <a:buChar char="•"/>
            </a:pPr>
            <a:r>
              <a:rPr lang="fi-FI"/>
              <a:t>Moniammatillisen yhteistyön rakenteiden kehittäminen ja s</a:t>
            </a:r>
            <a:r>
              <a:rPr kumimoji="0" lang="fi-FI" sz="2000" b="0" i="0" u="none" strike="noStrike" kern="1200" cap="none" spc="0" normalizeH="0" baseline="0" noProof="0" err="1">
                <a:ln>
                  <a:noFill/>
                </a:ln>
                <a:solidFill>
                  <a:srgbClr val="384B85"/>
                </a:solidFill>
                <a:effectLst/>
                <a:uLnTx/>
                <a:uFillTx/>
                <a:latin typeface="Arial"/>
                <a:ea typeface="+mn-ea"/>
                <a:cs typeface="Arial"/>
              </a:rPr>
              <a:t>ysteeminen</a:t>
            </a:r>
            <a:r>
              <a:rPr kumimoji="0" lang="fi-FI" sz="2000" b="0" i="0" u="none" strike="noStrike" kern="1200" cap="none" spc="0" normalizeH="0" baseline="0" noProof="0">
                <a:ln>
                  <a:noFill/>
                </a:ln>
                <a:solidFill>
                  <a:srgbClr val="384B85"/>
                </a:solidFill>
                <a:effectLst/>
                <a:uLnTx/>
                <a:uFillTx/>
                <a:latin typeface="Arial"/>
                <a:ea typeface="+mn-ea"/>
                <a:cs typeface="Arial"/>
              </a:rPr>
              <a:t> työote yli yksikkörajojen</a:t>
            </a:r>
            <a:r>
              <a:rPr lang="fi-FI"/>
              <a:t>.</a:t>
            </a:r>
          </a:p>
          <a:p>
            <a:pPr marL="355600" indent="-342900">
              <a:buFont typeface="Arial" panose="020B0604020202020204" pitchFamily="34" charset="0"/>
              <a:buChar char="•"/>
            </a:pPr>
            <a:endParaRPr lang="fi-FI"/>
          </a:p>
        </p:txBody>
      </p:sp>
    </p:spTree>
    <p:extLst>
      <p:ext uri="{BB962C8B-B14F-4D97-AF65-F5344CB8AC3E}">
        <p14:creationId xmlns:p14="http://schemas.microsoft.com/office/powerpoint/2010/main" val="373419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1DC5A2C-D91A-3B4C-82F7-E1BEB569186B}"/>
              </a:ext>
            </a:extLst>
          </p:cNvPr>
          <p:cNvSpPr>
            <a:spLocks noGrp="1"/>
          </p:cNvSpPr>
          <p:nvPr>
            <p:ph sz="quarter" idx="11"/>
          </p:nvPr>
        </p:nvSpPr>
        <p:spPr>
          <a:xfrm>
            <a:off x="1233995" y="972105"/>
            <a:ext cx="9847117" cy="5313900"/>
          </a:xfrm>
        </p:spPr>
        <p:txBody>
          <a:bodyPr>
            <a:normAutofit fontScale="92500" lnSpcReduction="20000"/>
          </a:bodyPr>
          <a:lstStyle/>
          <a:p>
            <a:endParaRPr lang="fi-FI" sz="2200" b="1"/>
          </a:p>
          <a:p>
            <a:pPr marL="355600" indent="-342900">
              <a:buFont typeface="Arial" panose="020B0604020202020204" pitchFamily="34" charset="0"/>
              <a:buChar char="•"/>
            </a:pPr>
            <a:r>
              <a:rPr lang="fi-FI" sz="2200"/>
              <a:t>Työnkuvien, työnjaon, vastuutahojen ja tehtävien selkeyttäminen ja määrittely monitoimijaisessa yhteistyössä.</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200" b="0" i="0" u="none" strike="noStrike" kern="1200" cap="none" spc="0" normalizeH="0" baseline="0" noProof="0">
                <a:ln>
                  <a:noFill/>
                </a:ln>
                <a:solidFill>
                  <a:srgbClr val="384B85"/>
                </a:solidFill>
                <a:effectLst/>
                <a:uLnTx/>
                <a:uFillTx/>
                <a:latin typeface="Arial" panose="020B0604020202020204" pitchFamily="34" charset="0"/>
                <a:ea typeface="+mn-ea"/>
                <a:cs typeface="+mn-cs"/>
              </a:rPr>
              <a:t>Ymmärrys toisten tekemästä työstä</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200" b="0" i="0" u="none" strike="noStrike" kern="1200" cap="none" spc="0" normalizeH="0" baseline="0" noProof="0">
                <a:ln>
                  <a:noFill/>
                </a:ln>
                <a:solidFill>
                  <a:srgbClr val="384B85"/>
                </a:solidFill>
                <a:effectLst/>
                <a:uLnTx/>
                <a:uFillTx/>
                <a:latin typeface="Arial" panose="020B0604020202020204" pitchFamily="34" charset="0"/>
                <a:ea typeface="+mn-ea"/>
                <a:cs typeface="+mn-cs"/>
              </a:rPr>
              <a:t>Kaikkien toimijoiden arvostaminen ja kunnioittaminen</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200" b="0" i="0" u="none" strike="noStrike" kern="1200" cap="none" spc="0" normalizeH="0" baseline="0" noProof="0">
                <a:ln>
                  <a:noFill/>
                </a:ln>
                <a:solidFill>
                  <a:srgbClr val="384B85"/>
                </a:solidFill>
                <a:effectLst/>
                <a:uLnTx/>
                <a:uFillTx/>
                <a:latin typeface="Arial" panose="020B0604020202020204" pitchFamily="34" charset="0"/>
                <a:ea typeface="+mn-ea"/>
                <a:cs typeface="+mn-cs"/>
              </a:rPr>
              <a:t>Yhteisiä keskusteluja asiantuntijuuden jakamiseksi</a:t>
            </a:r>
          </a:p>
          <a:p>
            <a:pPr marR="0" lvl="0" algn="l" defTabSz="720000" rtl="0" eaLnBrk="1" fontAlgn="auto" latinLnBrk="0" hangingPunct="1">
              <a:lnSpc>
                <a:spcPct val="100000"/>
              </a:lnSpc>
              <a:spcBef>
                <a:spcPts val="0"/>
              </a:spcBef>
              <a:spcAft>
                <a:spcPts val="1400"/>
              </a:spcAft>
              <a:buClrTx/>
              <a:buSzTx/>
              <a:tabLst/>
              <a:defRPr/>
            </a:pPr>
            <a:endParaRPr kumimoji="0" lang="fi-FI" sz="22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R="0" lvl="0" algn="l" defTabSz="720000" rtl="0" eaLnBrk="1" fontAlgn="auto" latinLnBrk="0" hangingPunct="1">
              <a:lnSpc>
                <a:spcPct val="100000"/>
              </a:lnSpc>
              <a:spcBef>
                <a:spcPts val="0"/>
              </a:spcBef>
              <a:spcAft>
                <a:spcPts val="1400"/>
              </a:spcAft>
              <a:buClrTx/>
              <a:buSzTx/>
              <a:tabLst/>
              <a:defRPr/>
            </a:pPr>
            <a:r>
              <a:rPr kumimoji="0" lang="fi-FI" sz="2200" b="0" i="1" u="none" strike="noStrike" kern="1200" cap="none" spc="0" normalizeH="0" baseline="0" noProof="0">
                <a:ln>
                  <a:noFill/>
                </a:ln>
                <a:solidFill>
                  <a:srgbClr val="384B85"/>
                </a:solidFill>
                <a:effectLst/>
                <a:uLnTx/>
                <a:uFillTx/>
                <a:latin typeface="Arial" panose="020B0604020202020204" pitchFamily="34" charset="0"/>
                <a:ea typeface="+mn-ea"/>
                <a:cs typeface="+mn-cs"/>
              </a:rPr>
              <a:t>”Välillä on epäselvää, mitä sairaalassa toimiva sosiaalityöntekijä saa tehdä ja päättää, ja mikä taas kuuluu asiakkaalle nimetylle omalle sosiaalityöntekijälle.” </a:t>
            </a:r>
          </a:p>
          <a:p>
            <a:pPr marR="0" lvl="0" algn="l" defTabSz="720000" rtl="0" eaLnBrk="1" fontAlgn="auto" latinLnBrk="0" hangingPunct="1">
              <a:lnSpc>
                <a:spcPct val="100000"/>
              </a:lnSpc>
              <a:spcBef>
                <a:spcPts val="0"/>
              </a:spcBef>
              <a:spcAft>
                <a:spcPts val="1400"/>
              </a:spcAft>
              <a:buClrTx/>
              <a:buSzTx/>
              <a:tabLst/>
              <a:defRPr/>
            </a:pPr>
            <a:r>
              <a:rPr kumimoji="0" lang="fi-FI" sz="2200" b="0" i="1" u="none" strike="noStrike" kern="1200" cap="none" spc="0" normalizeH="0" baseline="0" noProof="0">
                <a:ln>
                  <a:noFill/>
                </a:ln>
                <a:solidFill>
                  <a:srgbClr val="384B85"/>
                </a:solidFill>
                <a:effectLst/>
                <a:uLnTx/>
                <a:uFillTx/>
                <a:latin typeface="Arial" panose="020B0604020202020204" pitchFamily="34" charset="0"/>
                <a:ea typeface="+mn-ea"/>
                <a:cs typeface="+mn-cs"/>
              </a:rPr>
              <a:t>”Sosiaalityössä on tärkeää ymmärtää myös muiden toimijoiden työtä. Yhteistyö muiden asiakkaan toimijoiden kanssa luo yhteistä suunnitelmallista työtä asiakkaan tukemiseksi ja tekemään kokonaisuuden huomioivaa tukea.”</a:t>
            </a:r>
          </a:p>
          <a:p>
            <a:pPr marR="0" lvl="0" algn="l" defTabSz="720000" rtl="0" eaLnBrk="1" fontAlgn="auto" latinLnBrk="0" hangingPunct="1">
              <a:lnSpc>
                <a:spcPct val="100000"/>
              </a:lnSpc>
              <a:spcBef>
                <a:spcPts val="0"/>
              </a:spcBef>
              <a:spcAft>
                <a:spcPts val="1400"/>
              </a:spcAft>
              <a:buClrTx/>
              <a:buSzTx/>
              <a:tabLst/>
              <a:defRPr/>
            </a:pPr>
            <a:r>
              <a:rPr kumimoji="0" lang="fi-FI" sz="2200" b="0" i="1" u="none" strike="noStrike" kern="1200" cap="none" spc="0" normalizeH="0" baseline="0" noProof="0">
                <a:ln>
                  <a:noFill/>
                </a:ln>
                <a:solidFill>
                  <a:srgbClr val="384B85"/>
                </a:solidFill>
                <a:effectLst/>
                <a:uLnTx/>
                <a:uFillTx/>
                <a:latin typeface="Arial" panose="020B0604020202020204" pitchFamily="34" charset="0"/>
                <a:ea typeface="+mn-ea"/>
                <a:cs typeface="+mn-cs"/>
              </a:rPr>
              <a:t>”Sosiaalityö tutummaksi yhteistyökumppaniksi varhaiskasvatukseen, tukemaan perheitä. Mukana esim. vanhempainilloissa ja tapahtumissa.”</a:t>
            </a:r>
          </a:p>
          <a:p>
            <a:pPr marR="0" lvl="0" algn="l" defTabSz="720000" rtl="0" eaLnBrk="1" fontAlgn="auto" latinLnBrk="0" hangingPunct="1">
              <a:lnSpc>
                <a:spcPct val="100000"/>
              </a:lnSpc>
              <a:spcBef>
                <a:spcPts val="0"/>
              </a:spcBef>
              <a:spcAft>
                <a:spcPts val="1400"/>
              </a:spcAft>
              <a:buClrTx/>
              <a:buSzTx/>
              <a:tabLst/>
              <a:defRPr/>
            </a:pPr>
            <a:endParaRPr kumimoji="0" lang="fi-FI" sz="20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L="355600" indent="-342900">
              <a:buFont typeface="Arial" panose="020B0604020202020204" pitchFamily="34" charset="0"/>
              <a:buChar char="•"/>
            </a:pPr>
            <a:endParaRPr lang="fi-FI"/>
          </a:p>
          <a:p>
            <a:pPr marL="355600" indent="-342900">
              <a:buFont typeface="Arial" panose="020B0604020202020204" pitchFamily="34" charset="0"/>
              <a:buChar char="•"/>
            </a:pPr>
            <a:endParaRPr lang="fi-FI"/>
          </a:p>
          <a:p>
            <a:pPr marL="355600" indent="-342900">
              <a:buFont typeface="Arial" panose="020B0604020202020204" pitchFamily="34" charset="0"/>
              <a:buChar char="•"/>
            </a:pPr>
            <a:endParaRPr lang="fi-FI"/>
          </a:p>
        </p:txBody>
      </p:sp>
    </p:spTree>
    <p:extLst>
      <p:ext uri="{BB962C8B-B14F-4D97-AF65-F5344CB8AC3E}">
        <p14:creationId xmlns:p14="http://schemas.microsoft.com/office/powerpoint/2010/main" val="36077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502F35-F82C-992E-FC3F-27F12BA77161}"/>
              </a:ext>
            </a:extLst>
          </p:cNvPr>
          <p:cNvSpPr>
            <a:spLocks noGrp="1"/>
          </p:cNvSpPr>
          <p:nvPr>
            <p:ph type="title"/>
          </p:nvPr>
        </p:nvSpPr>
        <p:spPr>
          <a:xfrm>
            <a:off x="1151236" y="422043"/>
            <a:ext cx="9889528" cy="722545"/>
          </a:xfrm>
        </p:spPr>
        <p:txBody>
          <a:bodyPr/>
          <a:lstStyle/>
          <a:p>
            <a:r>
              <a:rPr lang="fi-FI"/>
              <a:t>Mitä kehitettävää sosiaalityössä on? </a:t>
            </a:r>
            <a:endParaRPr lang="fi-FI" b="1"/>
          </a:p>
        </p:txBody>
      </p:sp>
      <p:sp>
        <p:nvSpPr>
          <p:cNvPr id="3" name="Sisällön paikkamerkki 2">
            <a:extLst>
              <a:ext uri="{FF2B5EF4-FFF2-40B4-BE49-F238E27FC236}">
                <a16:creationId xmlns:a16="http://schemas.microsoft.com/office/drawing/2014/main" id="{079FB47D-3F70-7CD3-58B8-4C31AC129E60}"/>
              </a:ext>
            </a:extLst>
          </p:cNvPr>
          <p:cNvSpPr>
            <a:spLocks noGrp="1"/>
          </p:cNvSpPr>
          <p:nvPr>
            <p:ph sz="quarter" idx="11"/>
          </p:nvPr>
        </p:nvSpPr>
        <p:spPr>
          <a:xfrm>
            <a:off x="1193647" y="1526605"/>
            <a:ext cx="9847117" cy="5149403"/>
          </a:xfrm>
        </p:spPr>
        <p:txBody>
          <a:bodyPr>
            <a:normAutofit fontScale="55000" lnSpcReduction="20000"/>
          </a:bodyPr>
          <a:lstStyle/>
          <a:p>
            <a:r>
              <a:rPr lang="fi-FI" sz="3600" b="1"/>
              <a:t>Asiakastyö ja palvelut (20)</a:t>
            </a:r>
            <a:endParaRPr lang="fi-FI" sz="3600"/>
          </a:p>
          <a:p>
            <a:pPr marL="355600" indent="-342900">
              <a:buFont typeface="Arial" panose="020B0604020202020204" pitchFamily="34" charset="0"/>
              <a:buChar char="•"/>
            </a:pPr>
            <a:r>
              <a:rPr lang="fi-FI" sz="3600"/>
              <a:t>Riittävän pitkäaikaiset asiakkuudet, palvelut ja tuki </a:t>
            </a:r>
          </a:p>
          <a:p>
            <a:pPr marL="355600" indent="-342900">
              <a:buFont typeface="Arial" panose="020B0604020202020204" pitchFamily="34" charset="0"/>
              <a:buChar char="•"/>
            </a:pPr>
            <a:r>
              <a:rPr lang="fi-FI" sz="3600"/>
              <a:t>Kokonaisvaltaisempi asiakkaiden tilanteiden huomioiminen palveluissa </a:t>
            </a:r>
          </a:p>
          <a:p>
            <a:pPr marL="355600" indent="-342900">
              <a:buFont typeface="Arial" panose="020B0604020202020204" pitchFamily="34" charset="0"/>
              <a:buChar char="•"/>
            </a:pPr>
            <a:r>
              <a:rPr lang="fi-FI" sz="3600"/>
              <a:t>Tuen oikea-aikaisuus, varhainen puuttuminen ja ketteryys </a:t>
            </a:r>
          </a:p>
          <a:p>
            <a:pPr marL="355600" indent="-342900">
              <a:buFont typeface="Arial" panose="020B0604020202020204" pitchFamily="34" charset="0"/>
              <a:buChar char="•"/>
            </a:pPr>
            <a:r>
              <a:rPr lang="fi-FI" sz="3600"/>
              <a:t>Palveluiden saavutettavuus ja tasapuolinen tarjoaminen Päijät-Hämeen alueella </a:t>
            </a:r>
          </a:p>
          <a:p>
            <a:pPr marL="355600" indent="-342900">
              <a:buFont typeface="Arial" panose="020B0604020202020204" pitchFamily="34" charset="0"/>
              <a:buChar char="•"/>
            </a:pPr>
            <a:r>
              <a:rPr lang="fi-FI" sz="3600"/>
              <a:t>Enemmän tietoa saatavilla olevasta avusta (ikääntyneiden palvelut, päihde- ja mielenterveyspalvelut)</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endParaRPr kumimoji="0" lang="fi-FI" sz="36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L="12700" marR="0" lvl="0" indent="0" algn="l" defTabSz="720000" rtl="0" eaLnBrk="1" fontAlgn="auto" latinLnBrk="0" hangingPunct="1">
              <a:lnSpc>
                <a:spcPct val="100000"/>
              </a:lnSpc>
              <a:spcBef>
                <a:spcPts val="0"/>
              </a:spcBef>
              <a:spcAft>
                <a:spcPts val="1400"/>
              </a:spcAft>
              <a:buClrTx/>
              <a:buSzTx/>
              <a:buFont typeface="Arial" panose="020B0604020202020204" pitchFamily="34" charset="0"/>
              <a:buNone/>
              <a:tabLst/>
              <a:defRPr/>
            </a:pPr>
            <a:r>
              <a:rPr kumimoji="0" lang="fi-FI" sz="3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”Asiakasta tulisi hoitaa kokonaisuutena yhdessä (</a:t>
            </a:r>
            <a:r>
              <a:rPr kumimoji="0" lang="fi-FI" sz="3600" b="0" i="1" u="none" strike="noStrike" kern="1200" cap="none" spc="0" normalizeH="0" baseline="0" noProof="0" err="1">
                <a:ln>
                  <a:noFill/>
                </a:ln>
                <a:solidFill>
                  <a:srgbClr val="384B85"/>
                </a:solidFill>
                <a:effectLst/>
                <a:uLnTx/>
                <a:uFillTx/>
                <a:latin typeface="Arial" panose="020B0604020202020204" pitchFamily="34" charset="0"/>
                <a:ea typeface="+mn-ea"/>
                <a:cs typeface="+mn-cs"/>
              </a:rPr>
              <a:t>so</a:t>
            </a:r>
            <a:r>
              <a:rPr kumimoji="0" lang="fi-FI" sz="3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-te), eikä pirstoa hoitoa  ja sosiaalista pärjäämistä osiin.”</a:t>
            </a:r>
            <a:endParaRPr kumimoji="0" lang="fi-FI" sz="36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L="12700" marR="0" lvl="0" indent="0" algn="l" defTabSz="720000" rtl="0" eaLnBrk="1" fontAlgn="auto" latinLnBrk="0" hangingPunct="1">
              <a:lnSpc>
                <a:spcPct val="100000"/>
              </a:lnSpc>
              <a:spcBef>
                <a:spcPts val="0"/>
              </a:spcBef>
              <a:spcAft>
                <a:spcPts val="1400"/>
              </a:spcAft>
              <a:buClrTx/>
              <a:buSzTx/>
              <a:buFont typeface="Arial" panose="020B0604020202020204" pitchFamily="34" charset="0"/>
              <a:buNone/>
              <a:tabLst/>
              <a:defRPr/>
            </a:pPr>
            <a:r>
              <a:rPr kumimoji="0" lang="fi-FI" sz="3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”Perhesijoitusten ja perhesosiaalityön riittämätön määrä. Lapsen sijoituksen aikainen koko perheen tuki.”</a:t>
            </a:r>
          </a:p>
          <a:p>
            <a:endParaRPr lang="fi-FI" sz="3600"/>
          </a:p>
          <a:p>
            <a:pPr marL="355600" indent="-342900">
              <a:buFont typeface="Arial" panose="020B0604020202020204" pitchFamily="34" charset="0"/>
              <a:buChar char="•"/>
            </a:pPr>
            <a:endParaRPr lang="fi-FI"/>
          </a:p>
          <a:p>
            <a:pPr marL="355600" indent="-342900">
              <a:buFont typeface="Arial" panose="020B0604020202020204" pitchFamily="34" charset="0"/>
              <a:buChar char="•"/>
            </a:pPr>
            <a:endParaRPr lang="fi-FI"/>
          </a:p>
        </p:txBody>
      </p:sp>
    </p:spTree>
    <p:extLst>
      <p:ext uri="{BB962C8B-B14F-4D97-AF65-F5344CB8AC3E}">
        <p14:creationId xmlns:p14="http://schemas.microsoft.com/office/powerpoint/2010/main" val="157236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4ECD856-3E69-360A-2AD3-FC5E386A8386}"/>
              </a:ext>
            </a:extLst>
          </p:cNvPr>
          <p:cNvSpPr>
            <a:spLocks noGrp="1"/>
          </p:cNvSpPr>
          <p:nvPr>
            <p:ph sz="quarter" idx="11"/>
          </p:nvPr>
        </p:nvSpPr>
        <p:spPr>
          <a:xfrm>
            <a:off x="1172441" y="443885"/>
            <a:ext cx="9847117" cy="5761606"/>
          </a:xfrm>
        </p:spPr>
        <p:txBody>
          <a:bodyPr>
            <a:normAutofit fontScale="77500" lnSpcReduction="20000"/>
          </a:bodyPr>
          <a:lstStyle/>
          <a:p>
            <a:pPr marL="355600" marR="0" lvl="0" indent="-342900" algn="l" defTabSz="7200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kumimoji="0" lang="fi-FI" sz="2600" b="0" i="0" u="none" strike="noStrike" kern="1200" cap="none" spc="0" normalizeH="0" baseline="0" noProof="0">
                <a:ln>
                  <a:noFill/>
                </a:ln>
                <a:solidFill>
                  <a:srgbClr val="384B85"/>
                </a:solidFill>
                <a:effectLst/>
                <a:uLnTx/>
                <a:uFillTx/>
                <a:latin typeface="Arial" panose="020B0604020202020204" pitchFamily="34" charset="0"/>
                <a:ea typeface="+mn-ea"/>
                <a:cs typeface="+mn-cs"/>
              </a:rPr>
              <a:t>Matalan kynnyksen palvelujen lisääminen ja palveluihin jalkautuminen </a:t>
            </a:r>
          </a:p>
          <a:p>
            <a:pPr marL="355600" marR="0" lvl="0" indent="-342900" algn="l" defTabSz="7200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kumimoji="0" lang="fi-FI" sz="2600" b="0" i="0" u="none" strike="noStrike" kern="1200" cap="none" spc="0" normalizeH="0" baseline="0" noProof="0">
                <a:ln>
                  <a:noFill/>
                </a:ln>
                <a:solidFill>
                  <a:srgbClr val="384B85"/>
                </a:solidFill>
                <a:effectLst/>
                <a:uLnTx/>
                <a:uFillTx/>
                <a:latin typeface="Arial" panose="020B0604020202020204" pitchFamily="34" charset="0"/>
                <a:ea typeface="+mn-ea"/>
                <a:cs typeface="+mn-cs"/>
              </a:rPr>
              <a:t>Työntekijöille tietoa ja ymmärrystä päihderiippuvuudesta ja läheisten tilanteesta</a:t>
            </a:r>
          </a:p>
          <a:p>
            <a:pPr marL="355600" indent="-342900">
              <a:buFont typeface="Arial" panose="020B0604020202020204" pitchFamily="34" charset="0"/>
              <a:buChar char="•"/>
            </a:pPr>
            <a:r>
              <a:rPr lang="fi-FI" sz="2600"/>
              <a:t>Eri tahoilta saatavien tietojen hyötykäyttö palveluissa </a:t>
            </a:r>
          </a:p>
          <a:p>
            <a:pPr marL="355600" indent="-342900">
              <a:buFont typeface="Arial" panose="020B0604020202020204" pitchFamily="34" charset="0"/>
              <a:buChar char="•"/>
            </a:pPr>
            <a:r>
              <a:rPr lang="fi-FI" sz="2600"/>
              <a:t>Uudenlaiset palvelumuodot</a:t>
            </a:r>
          </a:p>
          <a:p>
            <a:endParaRPr kumimoji="0" lang="fi-FI" sz="2600" b="0" i="0"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r>
              <a:rPr lang="fi-FI" sz="2600" i="1">
                <a:solidFill>
                  <a:srgbClr val="384B85"/>
                </a:solidFill>
              </a:rPr>
              <a:t>”</a:t>
            </a:r>
            <a:r>
              <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Tarvitaan uudenlaisia palvelumuotoja koulua käymättömien lasten ja nuorten tukemiseen.”</a:t>
            </a:r>
          </a:p>
          <a:p>
            <a:pPr marR="0" lvl="0" algn="l" defTabSz="720000" rtl="0" eaLnBrk="1" fontAlgn="auto" latinLnBrk="0" hangingPunct="1">
              <a:lnSpc>
                <a:spcPct val="100000"/>
              </a:lnSpc>
              <a:spcBef>
                <a:spcPts val="0"/>
              </a:spcBef>
              <a:spcAft>
                <a:spcPts val="1400"/>
              </a:spcAft>
              <a:buClrTx/>
              <a:buSzTx/>
              <a:tabLst/>
              <a:defRPr/>
            </a:pPr>
            <a:r>
              <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”Sosiaalinen isännöinti olisi hyvä palvelumuoto, ehkäisisi mm. asunnottomuutta.”</a:t>
            </a:r>
          </a:p>
          <a:p>
            <a:pPr marR="0" lvl="0" algn="l" defTabSz="720000" rtl="0" eaLnBrk="1" fontAlgn="auto" latinLnBrk="0" hangingPunct="1">
              <a:lnSpc>
                <a:spcPct val="100000"/>
              </a:lnSpc>
              <a:spcBef>
                <a:spcPts val="0"/>
              </a:spcBef>
              <a:spcAft>
                <a:spcPts val="1400"/>
              </a:spcAft>
              <a:buClrTx/>
              <a:buSzTx/>
              <a:tabLst/>
              <a:defRPr/>
            </a:pPr>
            <a:r>
              <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”Nepsyperheet, autisminkirjon perheet tarvitsevat ammattitaitoista ja joustavaa palvelua perheiden arkeen</a:t>
            </a:r>
            <a:r>
              <a:rPr kumimoji="0" lang="fi-FI" sz="2600" b="0" i="0" u="none" strike="noStrike" kern="1200" cap="none" spc="0" normalizeH="0" baseline="0" noProof="0">
                <a:ln>
                  <a:noFill/>
                </a:ln>
                <a:solidFill>
                  <a:srgbClr val="384B85"/>
                </a:solidFill>
                <a:effectLst/>
                <a:uLnTx/>
                <a:uFillTx/>
                <a:latin typeface="Arial" panose="020B0604020202020204" pitchFamily="34" charset="0"/>
                <a:ea typeface="+mn-ea"/>
                <a:cs typeface="+mn-cs"/>
              </a:rPr>
              <a:t>.”</a:t>
            </a:r>
          </a:p>
          <a:p>
            <a:pPr marR="0" lvl="0" algn="l" defTabSz="720000" rtl="0" eaLnBrk="1" fontAlgn="auto" latinLnBrk="0" hangingPunct="1">
              <a:lnSpc>
                <a:spcPct val="100000"/>
              </a:lnSpc>
              <a:spcBef>
                <a:spcPts val="0"/>
              </a:spcBef>
              <a:spcAft>
                <a:spcPts val="1400"/>
              </a:spcAft>
              <a:buClrTx/>
              <a:buSzTx/>
              <a:tabLst/>
              <a:defRPr/>
            </a:pPr>
            <a:r>
              <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”Yksinhuoltajaperheille tarvitaan palveluita 8-16 lisäksi joustavasti myös iltaisin ja viikonloppuisin.”</a:t>
            </a:r>
          </a:p>
          <a:p>
            <a:pPr marR="0" lvl="0" algn="l" defTabSz="720000" rtl="0" eaLnBrk="1" fontAlgn="auto" latinLnBrk="0" hangingPunct="1">
              <a:lnSpc>
                <a:spcPct val="100000"/>
              </a:lnSpc>
              <a:spcBef>
                <a:spcPts val="0"/>
              </a:spcBef>
              <a:spcAft>
                <a:spcPts val="1400"/>
              </a:spcAft>
              <a:buClrTx/>
              <a:buSzTx/>
              <a:tabLst/>
              <a:defRPr/>
            </a:pPr>
            <a:r>
              <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rPr>
              <a:t>”Asiakkaillamme haaste päästä vastaanotoille sovittuina aikoina, matalan kynnyksen palveluihin jalkautuminen helpottaisi asioiden hoitoa.”</a:t>
            </a:r>
          </a:p>
          <a:p>
            <a:pPr marR="0" lvl="0" algn="l" defTabSz="720000" rtl="0" eaLnBrk="1" fontAlgn="auto" latinLnBrk="0" hangingPunct="1">
              <a:lnSpc>
                <a:spcPct val="100000"/>
              </a:lnSpc>
              <a:spcBef>
                <a:spcPts val="0"/>
              </a:spcBef>
              <a:spcAft>
                <a:spcPts val="1400"/>
              </a:spcAft>
              <a:buClrTx/>
              <a:buSzTx/>
              <a:tabLst/>
              <a:defRPr/>
            </a:pPr>
            <a:endParaRPr kumimoji="0" lang="fi-FI" sz="2600" b="0" i="1" u="none" strike="noStrike" kern="1200" cap="none" spc="0" normalizeH="0" baseline="0" noProof="0">
              <a:ln>
                <a:noFill/>
              </a:ln>
              <a:solidFill>
                <a:srgbClr val="384B85"/>
              </a:solidFill>
              <a:effectLst/>
              <a:uLnTx/>
              <a:uFillTx/>
              <a:latin typeface="Arial" panose="020B0604020202020204" pitchFamily="34" charset="0"/>
              <a:ea typeface="+mn-ea"/>
              <a:cs typeface="+mn-cs"/>
            </a:endParaRPr>
          </a:p>
          <a:p>
            <a:pPr marL="355600" indent="-342900">
              <a:buFont typeface="Arial" panose="020B0604020202020204" pitchFamily="34" charset="0"/>
              <a:buChar char="•"/>
            </a:pPr>
            <a:endParaRPr lang="fi-FI"/>
          </a:p>
          <a:p>
            <a:endParaRPr lang="fi-FI"/>
          </a:p>
          <a:p>
            <a:endParaRPr lang="fi-FI"/>
          </a:p>
        </p:txBody>
      </p:sp>
    </p:spTree>
    <p:extLst>
      <p:ext uri="{BB962C8B-B14F-4D97-AF65-F5344CB8AC3E}">
        <p14:creationId xmlns:p14="http://schemas.microsoft.com/office/powerpoint/2010/main" val="3448477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6F1D-D4AC-2149-8EC6-F105C96E2E8C}"/>
              </a:ext>
            </a:extLst>
          </p:cNvPr>
          <p:cNvSpPr>
            <a:spLocks noGrp="1"/>
          </p:cNvSpPr>
          <p:nvPr>
            <p:ph type="title"/>
          </p:nvPr>
        </p:nvSpPr>
        <p:spPr>
          <a:xfrm>
            <a:off x="1108526" y="381739"/>
            <a:ext cx="9889528" cy="855710"/>
          </a:xfrm>
        </p:spPr>
        <p:txBody>
          <a:bodyPr/>
          <a:lstStyle/>
          <a:p>
            <a:r>
              <a:rPr lang="fi-FI"/>
              <a:t>Mitä kehitettävää sosiaalityössä on? </a:t>
            </a:r>
            <a:endParaRPr lang="en-FI" b="1"/>
          </a:p>
        </p:txBody>
      </p:sp>
      <p:sp>
        <p:nvSpPr>
          <p:cNvPr id="3" name="Content Placeholder 2">
            <a:extLst>
              <a:ext uri="{FF2B5EF4-FFF2-40B4-BE49-F238E27FC236}">
                <a16:creationId xmlns:a16="http://schemas.microsoft.com/office/drawing/2014/main" id="{437EDCD0-6B65-A249-9D52-65F37E01B924}"/>
              </a:ext>
            </a:extLst>
          </p:cNvPr>
          <p:cNvSpPr>
            <a:spLocks noGrp="1"/>
          </p:cNvSpPr>
          <p:nvPr>
            <p:ph sz="quarter" idx="11"/>
          </p:nvPr>
        </p:nvSpPr>
        <p:spPr>
          <a:xfrm>
            <a:off x="1172441" y="1592555"/>
            <a:ext cx="9847117" cy="5154473"/>
          </a:xfrm>
        </p:spPr>
        <p:txBody>
          <a:bodyPr vert="horz" lIns="91440" tIns="45720" rIns="91440" bIns="45720" rtlCol="0" anchor="t">
            <a:normAutofit fontScale="92500" lnSpcReduction="20000"/>
          </a:bodyPr>
          <a:lstStyle/>
          <a:p>
            <a:r>
              <a:rPr lang="fi-FI" b="1">
                <a:latin typeface="Arial"/>
                <a:cs typeface="Arial"/>
              </a:rPr>
              <a:t>Työntekijäresurssi (11)</a:t>
            </a:r>
          </a:p>
          <a:p>
            <a:pPr marL="711200" lvl="1" indent="-342900"/>
            <a:r>
              <a:rPr lang="fi-FI">
                <a:solidFill>
                  <a:srgbClr val="384B85"/>
                </a:solidFill>
                <a:latin typeface="Arial"/>
                <a:cs typeface="Arial"/>
              </a:rPr>
              <a:t>Riittämätön työntekijäresurssi</a:t>
            </a:r>
            <a:r>
              <a:rPr kumimoji="0" lang="fi-FI" sz="2000" b="0" i="0" u="none" strike="noStrike" kern="1200" cap="none" spc="0" normalizeH="0" baseline="0" noProof="0">
                <a:ln>
                  <a:noFill/>
                </a:ln>
                <a:solidFill>
                  <a:srgbClr val="384B85"/>
                </a:solidFill>
                <a:effectLst/>
                <a:uLnTx/>
                <a:uFillTx/>
                <a:latin typeface="Arial"/>
                <a:ea typeface="+mn-ea"/>
                <a:cs typeface="Arial"/>
              </a:rPr>
              <a:t> suhteessa työn määrään, kysyntään ja laatuun</a:t>
            </a:r>
          </a:p>
          <a:p>
            <a:pPr marL="711200" lvl="1" indent="-342900"/>
            <a:r>
              <a:rPr lang="fi-FI">
                <a:latin typeface="Arial"/>
                <a:cs typeface="Arial"/>
              </a:rPr>
              <a:t>Työntekijöiden pysyvyys ja vaihtuvuus </a:t>
            </a:r>
          </a:p>
          <a:p>
            <a:pPr marL="711200" lvl="1" indent="-342900"/>
            <a:r>
              <a:rPr lang="fi-FI">
                <a:latin typeface="Arial"/>
                <a:cs typeface="Arial"/>
                <a:sym typeface="Wingdings" panose="05000000000000000000" pitchFamily="2" charset="2"/>
              </a:rPr>
              <a:t>Palkka ja inhimilliset työolosuhteet</a:t>
            </a:r>
          </a:p>
          <a:p>
            <a:pPr lvl="1" indent="0">
              <a:buNone/>
            </a:pPr>
            <a:endParaRPr lang="fi-FI">
              <a:latin typeface="Arial"/>
              <a:cs typeface="Arial"/>
              <a:sym typeface="Wingdings" panose="05000000000000000000" pitchFamily="2" charset="2"/>
            </a:endParaRPr>
          </a:p>
          <a:p>
            <a:pPr marR="0" lvl="1" indent="0" algn="l" defTabSz="720000" rtl="0" eaLnBrk="1" fontAlgn="auto" latinLnBrk="0" hangingPunct="1">
              <a:lnSpc>
                <a:spcPct val="100000"/>
              </a:lnSpc>
              <a:spcBef>
                <a:spcPts val="0"/>
              </a:spcBef>
              <a:spcAft>
                <a:spcPts val="1400"/>
              </a:spcAft>
              <a:buClrTx/>
              <a:buSzTx/>
              <a:buNone/>
              <a:tabLst/>
              <a:defRPr/>
            </a:pPr>
            <a:r>
              <a:rPr kumimoji="0" lang="fi-FI" sz="2200" b="0" i="1" u="none" strike="noStrike" kern="1200" cap="none" spc="0" normalizeH="0" baseline="0" noProof="0">
                <a:ln>
                  <a:noFill/>
                </a:ln>
                <a:solidFill>
                  <a:srgbClr val="384B85"/>
                </a:solidFill>
                <a:effectLst/>
                <a:uLnTx/>
                <a:uFillTx/>
                <a:latin typeface="Arial"/>
                <a:ea typeface="+mn-ea"/>
                <a:cs typeface="Arial"/>
              </a:rPr>
              <a:t>”Työntekijät ovat kuormittuneita, heitä ei saa kiinni ja asiat etenevät hitaasti.”</a:t>
            </a:r>
            <a:endParaRPr lang="fi-FI">
              <a:latin typeface="Arial"/>
              <a:cs typeface="Arial"/>
              <a:sym typeface="Wingdings" panose="05000000000000000000" pitchFamily="2" charset="2"/>
            </a:endParaRPr>
          </a:p>
          <a:p>
            <a:pPr lvl="1" indent="0">
              <a:buNone/>
            </a:pPr>
            <a:r>
              <a:rPr lang="fi-FI" sz="2200" i="1">
                <a:solidFill>
                  <a:srgbClr val="384B85"/>
                </a:solidFill>
                <a:sym typeface="Wingdings" panose="05000000000000000000" pitchFamily="2" charset="2"/>
              </a:rPr>
              <a:t>”</a:t>
            </a:r>
            <a:r>
              <a:rPr kumimoji="0" lang="fi-FI" sz="2200" b="0" i="1" u="none" strike="noStrike" kern="1200" cap="none" spc="0" normalizeH="0" baseline="0" noProof="0">
                <a:ln>
                  <a:noFill/>
                </a:ln>
                <a:solidFill>
                  <a:srgbClr val="384B85"/>
                </a:solidFill>
                <a:effectLst/>
                <a:uLnTx/>
                <a:uFillTx/>
                <a:latin typeface="Arial" panose="020B0604020202020204" pitchFamily="34" charset="0"/>
                <a:ea typeface="+mn-ea"/>
                <a:cs typeface="+mn-cs"/>
              </a:rPr>
              <a:t>Selkeä kiireen tuntu välittyy paitsi yhteistyössä, mutta siitä kertoo myös yhteiset asiakkaat.”</a:t>
            </a:r>
          </a:p>
          <a:p>
            <a:pPr lvl="1" indent="0">
              <a:buNone/>
            </a:pPr>
            <a:r>
              <a:rPr kumimoji="0" lang="fi-FI" sz="2200" b="0" i="1" u="none" strike="noStrike" kern="1200" cap="none" spc="0" normalizeH="0" baseline="0" noProof="0">
                <a:ln>
                  <a:noFill/>
                </a:ln>
                <a:solidFill>
                  <a:srgbClr val="384B85"/>
                </a:solidFill>
                <a:effectLst/>
                <a:uLnTx/>
                <a:uFillTx/>
                <a:latin typeface="Arial" panose="020B0604020202020204" pitchFamily="34" charset="0"/>
                <a:ea typeface="+mn-ea"/>
                <a:cs typeface="+mn-cs"/>
              </a:rPr>
              <a:t>”Mahdollisuus pysähtyä asiakkaan asiaan ja riittävä aika asioiden hoitamiseen olemassa olevaa tietoa hyödyntäen. Tällä hetkellä näkyy että usein työntekijät ovat kiireellä hoitamassa asioita paikasta toiseen, jolloin ei jää aikaa tehdä suunnitelmaa, perehtyä asiakkaan asiaan etukäteen ja mitä jo tiedetään ja on tehty. Tämä näkyy myös siinä, hyödynnetäänkö arvioinneissa tosiasiallisesti muissa palveluissa tehtyä työtä.”</a:t>
            </a:r>
          </a:p>
          <a:p>
            <a:pPr marL="711200" lvl="1" indent="-342900"/>
            <a:endParaRPr lang="fi-FI">
              <a:latin typeface="Arial"/>
              <a:cs typeface="Arial"/>
            </a:endParaRPr>
          </a:p>
          <a:p>
            <a:pPr marL="355600" indent="-342900">
              <a:buChar char="•"/>
            </a:pPr>
            <a:endParaRPr lang="fi-FI">
              <a:latin typeface="Arial"/>
              <a:cs typeface="Arial"/>
            </a:endParaRPr>
          </a:p>
          <a:p>
            <a:pPr marL="355600" indent="-342900">
              <a:buChar char="•"/>
            </a:pPr>
            <a:endParaRPr lang="fi-FI">
              <a:latin typeface="Arial"/>
              <a:cs typeface="Arial"/>
            </a:endParaRPr>
          </a:p>
        </p:txBody>
      </p:sp>
    </p:spTree>
    <p:extLst>
      <p:ext uri="{BB962C8B-B14F-4D97-AF65-F5344CB8AC3E}">
        <p14:creationId xmlns:p14="http://schemas.microsoft.com/office/powerpoint/2010/main" val="731324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832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9E2F16-778C-40F0-9E17-E82710EA7835}"/>
              </a:ext>
            </a:extLst>
          </p:cNvPr>
          <p:cNvSpPr>
            <a:spLocks noGrp="1"/>
          </p:cNvSpPr>
          <p:nvPr>
            <p:ph type="title"/>
          </p:nvPr>
        </p:nvSpPr>
        <p:spPr>
          <a:xfrm>
            <a:off x="496349" y="155058"/>
            <a:ext cx="11199302" cy="700277"/>
          </a:xfrm>
        </p:spPr>
        <p:txBody>
          <a:bodyPr>
            <a:normAutofit fontScale="90000"/>
          </a:bodyPr>
          <a:lstStyle/>
          <a:p>
            <a:r>
              <a:rPr lang="fi-FI" sz="3600" b="1"/>
              <a:t>Sosiaalityön kehittämisen kansallisia ja alueellisia suuntaviivoja</a:t>
            </a:r>
          </a:p>
        </p:txBody>
      </p:sp>
      <p:sp>
        <p:nvSpPr>
          <p:cNvPr id="3" name="Tekstin paikkamerkki 2">
            <a:extLst>
              <a:ext uri="{FF2B5EF4-FFF2-40B4-BE49-F238E27FC236}">
                <a16:creationId xmlns:a16="http://schemas.microsoft.com/office/drawing/2014/main" id="{094CB9FB-CD49-4686-A510-57498FB6F2A2}"/>
              </a:ext>
            </a:extLst>
          </p:cNvPr>
          <p:cNvSpPr>
            <a:spLocks noGrp="1"/>
          </p:cNvSpPr>
          <p:nvPr>
            <p:ph type="body" idx="1"/>
          </p:nvPr>
        </p:nvSpPr>
        <p:spPr>
          <a:xfrm>
            <a:off x="496349" y="703088"/>
            <a:ext cx="5157787" cy="823912"/>
          </a:xfrm>
        </p:spPr>
        <p:txBody>
          <a:bodyPr>
            <a:normAutofit/>
          </a:bodyPr>
          <a:lstStyle/>
          <a:p>
            <a:r>
              <a:rPr lang="fi-FI" sz="1800"/>
              <a:t>Sosiaali- ja terveydenhuollon valtakunnalliset tavoitteet 2023 - 2026</a:t>
            </a:r>
          </a:p>
        </p:txBody>
      </p:sp>
      <p:sp>
        <p:nvSpPr>
          <p:cNvPr id="4" name="Sisällön paikkamerkki 3">
            <a:extLst>
              <a:ext uri="{FF2B5EF4-FFF2-40B4-BE49-F238E27FC236}">
                <a16:creationId xmlns:a16="http://schemas.microsoft.com/office/drawing/2014/main" id="{98E7589B-56A2-4F04-91D9-AEDDECDE51E7}"/>
              </a:ext>
            </a:extLst>
          </p:cNvPr>
          <p:cNvSpPr>
            <a:spLocks noGrp="1"/>
          </p:cNvSpPr>
          <p:nvPr>
            <p:ph sz="half" idx="2"/>
          </p:nvPr>
        </p:nvSpPr>
        <p:spPr>
          <a:xfrm>
            <a:off x="588117" y="1567501"/>
            <a:ext cx="5157787" cy="1861499"/>
          </a:xfrm>
        </p:spPr>
        <p:txBody>
          <a:bodyPr>
            <a:normAutofit/>
          </a:bodyPr>
          <a:lstStyle/>
          <a:p>
            <a:pPr marL="0" indent="0">
              <a:buNone/>
            </a:pPr>
            <a:r>
              <a:rPr lang="fi-FI" sz="1600"/>
              <a:t>Sosiaalinen, taloudellinen ja ekologinen kestävyys</a:t>
            </a:r>
          </a:p>
          <a:p>
            <a:pPr marL="0" indent="0">
              <a:buNone/>
            </a:pPr>
            <a:r>
              <a:rPr lang="fi-FI" sz="1600"/>
              <a:t>Ylätavoitteet:</a:t>
            </a:r>
          </a:p>
          <a:p>
            <a:pPr lvl="1"/>
            <a:r>
              <a:rPr lang="fi-FI" sz="1400"/>
              <a:t>laatu</a:t>
            </a:r>
          </a:p>
          <a:p>
            <a:pPr lvl="1"/>
            <a:r>
              <a:rPr lang="fi-FI" sz="1400"/>
              <a:t>vaikuttavuus</a:t>
            </a:r>
          </a:p>
          <a:p>
            <a:pPr lvl="1"/>
            <a:r>
              <a:rPr lang="fi-FI" sz="1400"/>
              <a:t>Sote = toimiva osa yhteiskuntaa</a:t>
            </a:r>
          </a:p>
          <a:p>
            <a:pPr lvl="1"/>
            <a:r>
              <a:rPr lang="fi-FI" sz="1400"/>
              <a:t>tieto ja tutkimus</a:t>
            </a:r>
          </a:p>
        </p:txBody>
      </p:sp>
      <p:sp>
        <p:nvSpPr>
          <p:cNvPr id="5" name="Tekstin paikkamerkki 4">
            <a:extLst>
              <a:ext uri="{FF2B5EF4-FFF2-40B4-BE49-F238E27FC236}">
                <a16:creationId xmlns:a16="http://schemas.microsoft.com/office/drawing/2014/main" id="{5EE85A8D-A1D1-4440-84CD-A1132D7A4E66}"/>
              </a:ext>
            </a:extLst>
          </p:cNvPr>
          <p:cNvSpPr>
            <a:spLocks noGrp="1"/>
          </p:cNvSpPr>
          <p:nvPr>
            <p:ph type="body" sz="quarter" idx="3"/>
          </p:nvPr>
        </p:nvSpPr>
        <p:spPr>
          <a:xfrm>
            <a:off x="6512463" y="686184"/>
            <a:ext cx="5183188" cy="823912"/>
          </a:xfrm>
        </p:spPr>
        <p:txBody>
          <a:bodyPr>
            <a:normAutofit/>
          </a:bodyPr>
          <a:lstStyle/>
          <a:p>
            <a:r>
              <a:rPr lang="fi-FI" sz="1800"/>
              <a:t>Sosiaalihuollon kehittämisohjelman painopisteet / STM</a:t>
            </a:r>
          </a:p>
        </p:txBody>
      </p:sp>
      <p:sp>
        <p:nvSpPr>
          <p:cNvPr id="6" name="Sisällön paikkamerkki 5">
            <a:extLst>
              <a:ext uri="{FF2B5EF4-FFF2-40B4-BE49-F238E27FC236}">
                <a16:creationId xmlns:a16="http://schemas.microsoft.com/office/drawing/2014/main" id="{88CE8A3D-A517-4643-87A2-0703920FFACD}"/>
              </a:ext>
            </a:extLst>
          </p:cNvPr>
          <p:cNvSpPr>
            <a:spLocks noGrp="1"/>
          </p:cNvSpPr>
          <p:nvPr>
            <p:ph sz="quarter" idx="4"/>
          </p:nvPr>
        </p:nvSpPr>
        <p:spPr>
          <a:xfrm>
            <a:off x="6587964" y="1573244"/>
            <a:ext cx="5183188" cy="1855756"/>
          </a:xfrm>
        </p:spPr>
        <p:txBody>
          <a:bodyPr>
            <a:normAutofit/>
          </a:bodyPr>
          <a:lstStyle/>
          <a:p>
            <a:pPr marL="0" indent="0">
              <a:buNone/>
            </a:pPr>
            <a:r>
              <a:rPr lang="fi-FI" sz="1600"/>
              <a:t>Visio: Tieto- ja tutkimusperustainen sosiaalihuolto</a:t>
            </a:r>
          </a:p>
          <a:p>
            <a:pPr marL="0" indent="0">
              <a:buNone/>
            </a:pPr>
            <a:r>
              <a:rPr lang="fi-FI" sz="1600"/>
              <a:t>Temaattiset sisällöt:</a:t>
            </a:r>
          </a:p>
          <a:p>
            <a:pPr lvl="1"/>
            <a:r>
              <a:rPr lang="fi-FI" sz="1400"/>
              <a:t>laatu ja vaikuttavuus</a:t>
            </a:r>
          </a:p>
          <a:p>
            <a:pPr lvl="1"/>
            <a:r>
              <a:rPr lang="fi-FI" sz="1400"/>
              <a:t>saatavuus, oikea-aikaisuus, jatkuvuus</a:t>
            </a:r>
          </a:p>
          <a:p>
            <a:pPr lvl="1"/>
            <a:r>
              <a:rPr lang="fi-FI" sz="1400"/>
              <a:t>varhainen ja ennakoiva työ</a:t>
            </a:r>
          </a:p>
          <a:p>
            <a:pPr lvl="1"/>
            <a:r>
              <a:rPr lang="fi-FI" sz="1400"/>
              <a:t>monialaisuus ja yhteen toimivuus </a:t>
            </a:r>
          </a:p>
        </p:txBody>
      </p:sp>
      <p:sp>
        <p:nvSpPr>
          <p:cNvPr id="7" name="Tekstin paikkamerkki 2">
            <a:extLst>
              <a:ext uri="{FF2B5EF4-FFF2-40B4-BE49-F238E27FC236}">
                <a16:creationId xmlns:a16="http://schemas.microsoft.com/office/drawing/2014/main" id="{4D26A748-BB4D-4989-A06A-8A2AA8D9E642}"/>
              </a:ext>
            </a:extLst>
          </p:cNvPr>
          <p:cNvSpPr txBox="1">
            <a:spLocks/>
          </p:cNvSpPr>
          <p:nvPr/>
        </p:nvSpPr>
        <p:spPr>
          <a:xfrm>
            <a:off x="1751646" y="3788991"/>
            <a:ext cx="8151812" cy="35217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prstClr val="black"/>
                </a:solidFill>
                <a:effectLst/>
                <a:uLnTx/>
                <a:uFillTx/>
                <a:latin typeface="Calibri" panose="020F0502020204030204"/>
                <a:ea typeface="+mn-ea"/>
                <a:cs typeface="+mn-cs"/>
              </a:rPr>
              <a:t>Hyvinvointialueen strategia 2023 - 2025</a:t>
            </a:r>
          </a:p>
        </p:txBody>
      </p:sp>
      <p:sp>
        <p:nvSpPr>
          <p:cNvPr id="8" name="Sisällön paikkamerkki 3">
            <a:extLst>
              <a:ext uri="{FF2B5EF4-FFF2-40B4-BE49-F238E27FC236}">
                <a16:creationId xmlns:a16="http://schemas.microsoft.com/office/drawing/2014/main" id="{8CA8E607-0E1C-4FE5-9CFF-A95EC03E30C9}"/>
              </a:ext>
            </a:extLst>
          </p:cNvPr>
          <p:cNvSpPr txBox="1">
            <a:spLocks/>
          </p:cNvSpPr>
          <p:nvPr/>
        </p:nvSpPr>
        <p:spPr>
          <a:xfrm>
            <a:off x="588117" y="4141166"/>
            <a:ext cx="11107534" cy="2623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Strategiset päätavoitteet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Vaikuttavat, kustannustehokkaat ja saavutettavat palvelut sekä erinomainen asiakaskokemus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Saavutettu asema alan parhaana julkisena työpaikkana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Luottamuksen avulla rakennettu sujuva yhteistyö (kunnat, yhteisöt, valtio) – asukkaiden parhaaksi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Painopisteet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Asiointi on sujuvaa ja asiakkaita ohjataan sekä tuetaan erinomaisesti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Integroidut, kustannustehokkaat palvelut ovat hyvin saatavissa ja saavutettavissa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Yhteistyötä ja asiakaskokemusta arvostetaan ja arvioidaan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rPr>
              <a:t>(hallintomalli ja johtaminen toteuttavat tavoitteita, alan paras julkinen työpaikka, kokonaisturvallisuuden osaaminen on vahvaa)</a:t>
            </a:r>
          </a:p>
        </p:txBody>
      </p:sp>
      <p:sp>
        <p:nvSpPr>
          <p:cNvPr id="9" name="Suorakulmio 8">
            <a:extLst>
              <a:ext uri="{FF2B5EF4-FFF2-40B4-BE49-F238E27FC236}">
                <a16:creationId xmlns:a16="http://schemas.microsoft.com/office/drawing/2014/main" id="{9A75AE49-C133-4879-8ADE-B5500EE8AB5B}"/>
              </a:ext>
            </a:extLst>
          </p:cNvPr>
          <p:cNvSpPr/>
          <p:nvPr/>
        </p:nvSpPr>
        <p:spPr>
          <a:xfrm>
            <a:off x="420848" y="855335"/>
            <a:ext cx="5384334" cy="269320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D7FAEFE1-8D80-46F6-8EB4-728F42F0A964}"/>
              </a:ext>
            </a:extLst>
          </p:cNvPr>
          <p:cNvSpPr/>
          <p:nvPr/>
        </p:nvSpPr>
        <p:spPr>
          <a:xfrm>
            <a:off x="6386818" y="855335"/>
            <a:ext cx="5601050" cy="2693209"/>
          </a:xfrm>
          <a:prstGeom prst="rect">
            <a:avLst/>
          </a:prstGeom>
          <a:noFill/>
          <a:ln w="3810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orakulmio 10">
            <a:extLst>
              <a:ext uri="{FF2B5EF4-FFF2-40B4-BE49-F238E27FC236}">
                <a16:creationId xmlns:a16="http://schemas.microsoft.com/office/drawing/2014/main" id="{64191141-98C4-44C4-89E6-7E89D3AAA147}"/>
              </a:ext>
            </a:extLst>
          </p:cNvPr>
          <p:cNvSpPr/>
          <p:nvPr/>
        </p:nvSpPr>
        <p:spPr>
          <a:xfrm>
            <a:off x="420848" y="3788991"/>
            <a:ext cx="11567020" cy="29139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1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EFAC284E-744D-4296-8432-C33D3C38950A}"/>
              </a:ext>
            </a:extLst>
          </p:cNvPr>
          <p:cNvSpPr>
            <a:spLocks noGrp="1"/>
          </p:cNvSpPr>
          <p:nvPr>
            <p:ph type="pic" sz="quarter" idx="13"/>
          </p:nvPr>
        </p:nvSpPr>
        <p:spPr/>
      </p:sp>
      <p:pic>
        <p:nvPicPr>
          <p:cNvPr id="4" name="Kuva 3">
            <a:extLst>
              <a:ext uri="{FF2B5EF4-FFF2-40B4-BE49-F238E27FC236}">
                <a16:creationId xmlns:a16="http://schemas.microsoft.com/office/drawing/2014/main" id="{2D47FFD1-42D4-4DB4-B2CB-FD3786284C51}"/>
              </a:ext>
            </a:extLst>
          </p:cNvPr>
          <p:cNvPicPr>
            <a:picLocks noChangeAspect="1"/>
          </p:cNvPicPr>
          <p:nvPr/>
        </p:nvPicPr>
        <p:blipFill>
          <a:blip r:embed="rId2"/>
          <a:stretch>
            <a:fillRect/>
          </a:stretch>
        </p:blipFill>
        <p:spPr>
          <a:xfrm>
            <a:off x="0" y="0"/>
            <a:ext cx="12192000" cy="6857999"/>
          </a:xfrm>
          <a:prstGeom prst="rect">
            <a:avLst/>
          </a:prstGeom>
        </p:spPr>
      </p:pic>
      <p:pic>
        <p:nvPicPr>
          <p:cNvPr id="6" name="Kuva 5" descr="Hyvinvointialuestrategia yhdessä kuvassa. Päijät-Hämeen hyvinvointialueen arvot ovat luottamus, rohkeus, välittäminen, oikeudenmukaisuus. Perustehtävä eli missio on ”tuemme päijäthämäläisten hyvinvointia ja järjestämme laadukkaat palvelut vastuullisesti ja joustavasti”. Päämäärä eli visio on ”hyvinvoivat asukkaat turvallisessa, elinvoimaisessa ja uudistuvassa Päijät-Hämeessä”. Keskeiset tavoitteet ovat vaikuttavat, kustannustehokkaat sekä saavutettavat palvelut ja erinomainen asiakaskokemus, saavutettu asema alan parhaana julkisena työpaikkana sekä luottamuksen avulla rakennettu, sujuva yhteistyö alueen kuntien, yhteisöjen ja valtionhallinnon kanssa - asukkaiden parhaaksi. ">
            <a:extLst>
              <a:ext uri="{FF2B5EF4-FFF2-40B4-BE49-F238E27FC236}">
                <a16:creationId xmlns:a16="http://schemas.microsoft.com/office/drawing/2014/main" id="{F9F16220-5361-489F-A5BC-5F8829D796A0}"/>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918840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BF6557-EBEB-4AFA-8048-E166319D5FD9}"/>
              </a:ext>
            </a:extLst>
          </p:cNvPr>
          <p:cNvSpPr>
            <a:spLocks noGrp="1"/>
          </p:cNvSpPr>
          <p:nvPr>
            <p:ph type="title"/>
          </p:nvPr>
        </p:nvSpPr>
        <p:spPr>
          <a:xfrm>
            <a:off x="229731" y="596034"/>
            <a:ext cx="4760549" cy="1156565"/>
          </a:xfrm>
        </p:spPr>
        <p:txBody>
          <a:bodyPr>
            <a:noAutofit/>
          </a:bodyPr>
          <a:lstStyle/>
          <a:p>
            <a:r>
              <a:rPr lang="fi-FI" sz="3200">
                <a:solidFill>
                  <a:srgbClr val="000000"/>
                </a:solidFill>
                <a:latin typeface="+mn-lt"/>
                <a:ea typeface="Calibri" panose="020F0502020204030204" pitchFamily="34" charset="0"/>
                <a:cs typeface="Times New Roman" panose="02020603050405020304" pitchFamily="18" charset="0"/>
              </a:rPr>
              <a:t>Sosiaalityön</a:t>
            </a:r>
            <a:br>
              <a:rPr lang="fi-FI" sz="3200">
                <a:solidFill>
                  <a:srgbClr val="000000"/>
                </a:solidFill>
                <a:latin typeface="+mn-lt"/>
                <a:ea typeface="Calibri" panose="020F0502020204030204" pitchFamily="34" charset="0"/>
                <a:cs typeface="Times New Roman" panose="02020603050405020304" pitchFamily="18" charset="0"/>
              </a:rPr>
            </a:br>
            <a:r>
              <a:rPr lang="fi-FI" sz="3200">
                <a:solidFill>
                  <a:srgbClr val="000000"/>
                </a:solidFill>
                <a:latin typeface="+mn-lt"/>
                <a:ea typeface="Calibri" panose="020F0502020204030204" pitchFamily="34" charset="0"/>
                <a:cs typeface="Times New Roman" panose="02020603050405020304" pitchFamily="18" charset="0"/>
              </a:rPr>
              <a:t>kehittämistarpeita </a:t>
            </a:r>
            <a:endParaRPr lang="fi-FI" sz="3200" b="1">
              <a:latin typeface="+mn-lt"/>
            </a:endParaRPr>
          </a:p>
        </p:txBody>
      </p:sp>
      <p:grpSp>
        <p:nvGrpSpPr>
          <p:cNvPr id="14" name="Ryhmä 13">
            <a:extLst>
              <a:ext uri="{FF2B5EF4-FFF2-40B4-BE49-F238E27FC236}">
                <a16:creationId xmlns:a16="http://schemas.microsoft.com/office/drawing/2014/main" id="{D40B0CCE-7362-4D68-AB2A-68552BBD81BA}"/>
              </a:ext>
            </a:extLst>
          </p:cNvPr>
          <p:cNvGrpSpPr/>
          <p:nvPr/>
        </p:nvGrpSpPr>
        <p:grpSpPr>
          <a:xfrm>
            <a:off x="1628775" y="180474"/>
            <a:ext cx="10036419" cy="6587289"/>
            <a:chOff x="3140243" y="92676"/>
            <a:chExt cx="7806411" cy="6765324"/>
          </a:xfrm>
        </p:grpSpPr>
        <p:grpSp>
          <p:nvGrpSpPr>
            <p:cNvPr id="7" name="Ryhmä 6">
              <a:extLst>
                <a:ext uri="{FF2B5EF4-FFF2-40B4-BE49-F238E27FC236}">
                  <a16:creationId xmlns:a16="http://schemas.microsoft.com/office/drawing/2014/main" id="{30F8A810-0085-4384-A9B4-ADEE2CE811A9}"/>
                </a:ext>
              </a:extLst>
            </p:cNvPr>
            <p:cNvGrpSpPr/>
            <p:nvPr/>
          </p:nvGrpSpPr>
          <p:grpSpPr>
            <a:xfrm>
              <a:off x="3140243" y="92676"/>
              <a:ext cx="7806411" cy="6765324"/>
              <a:chOff x="3297258" y="858794"/>
              <a:chExt cx="5494398" cy="5211805"/>
            </a:xfrm>
          </p:grpSpPr>
          <p:sp>
            <p:nvSpPr>
              <p:cNvPr id="8" name="Vapaamuotoinen: Muoto 7">
                <a:extLst>
                  <a:ext uri="{FF2B5EF4-FFF2-40B4-BE49-F238E27FC236}">
                    <a16:creationId xmlns:a16="http://schemas.microsoft.com/office/drawing/2014/main" id="{64BDF8B0-0948-45B0-B4D6-DB2DF7D8CF28}"/>
                  </a:ext>
                </a:extLst>
              </p:cNvPr>
              <p:cNvSpPr/>
              <p:nvPr/>
            </p:nvSpPr>
            <p:spPr>
              <a:xfrm>
                <a:off x="5663039" y="858794"/>
                <a:ext cx="3128617" cy="315030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Valtakunnalliset ja alueelliset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strategiat</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Laatu, saatavuus, oikea-aikaisuus, jatkuvuus</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Varhainen ja ennakoiva työ</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Vaikuttavuus, kustannustehokkuus</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Monialaisuus</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Asiakaskokemus</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Yhteistyö ja yhdessä tekeminen (kunnat, järjestöt…)</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mn-cs"/>
                  </a:rPr>
                  <a:t>Tieto- ja tutkimusperustaisuus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Vapaamuotoinen: Muoto 8">
                <a:extLst>
                  <a:ext uri="{FF2B5EF4-FFF2-40B4-BE49-F238E27FC236}">
                    <a16:creationId xmlns:a16="http://schemas.microsoft.com/office/drawing/2014/main" id="{3F4E70D1-0E84-4EA4-A9E9-2357521E7A6B}"/>
                  </a:ext>
                </a:extLst>
              </p:cNvPr>
              <p:cNvSpPr/>
              <p:nvPr/>
            </p:nvSpPr>
            <p:spPr>
              <a:xfrm>
                <a:off x="5663039" y="2927052"/>
                <a:ext cx="3075322" cy="310692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Vapaamuotoinen: Muoto 9">
                <a:extLst>
                  <a:ext uri="{FF2B5EF4-FFF2-40B4-BE49-F238E27FC236}">
                    <a16:creationId xmlns:a16="http://schemas.microsoft.com/office/drawing/2014/main" id="{6469AA98-9E24-4BE3-A491-615C586879E9}"/>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6">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Työntekijöiden tieto</a:t>
                </a: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 Prosessien selkiyttäminen (50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2. Riittävä henkilöstö (45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3. Työn organisointi (36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4. Työhyvinvointi (24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5. Yhteistyö (20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6. Tietojärjestelmät ja sähköiset palvelut (18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7. Sosiaalityön tiedontuotanto (15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8. Johtaminen, esimiestyö (15 mainintaa)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9. Osaaminen (11 mainintaa)</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kstiruutu 11">
              <a:extLst>
                <a:ext uri="{FF2B5EF4-FFF2-40B4-BE49-F238E27FC236}">
                  <a16:creationId xmlns:a16="http://schemas.microsoft.com/office/drawing/2014/main" id="{24E1858C-8913-484D-BA2D-4FE26540A01E}"/>
                </a:ext>
              </a:extLst>
            </p:cNvPr>
            <p:cNvSpPr txBox="1"/>
            <p:nvPr/>
          </p:nvSpPr>
          <p:spPr>
            <a:xfrm>
              <a:off x="7722215" y="3651105"/>
              <a:ext cx="2479935" cy="2607783"/>
            </a:xfrm>
            <a:prstGeom prst="rect">
              <a:avLst/>
            </a:prstGeom>
            <a:noFill/>
          </p:spPr>
          <p:txBody>
            <a:bodyPr wrap="square">
              <a:spAutoFit/>
            </a:bodyPr>
            <a:lstStyle/>
            <a:p>
              <a:pPr marL="0" marR="0" lvl="0" indent="0" algn="ctr" defTabSz="1155700" rtl="0" eaLnBrk="1" fontAlgn="auto" latinLnBrk="0" hangingPunct="1">
                <a:lnSpc>
                  <a:spcPct val="90000"/>
                </a:lnSpc>
                <a:spcBef>
                  <a:spcPct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Asiakkailta ja yhteistyötahoilta </a:t>
              </a:r>
            </a:p>
            <a:p>
              <a:pPr marL="0" marR="0" lvl="0" indent="0" algn="ctr" defTabSz="1155700" rtl="0" eaLnBrk="1" fontAlgn="auto" latinLnBrk="0" hangingPunct="1">
                <a:lnSpc>
                  <a:spcPct val="90000"/>
                </a:lnSpc>
                <a:spcBef>
                  <a:spcPct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kootut kehittämistarpeet</a:t>
              </a:r>
            </a:p>
            <a:p>
              <a:pPr marL="0" marR="0" lvl="1" indent="-171450" algn="ctr" defTabSz="914400" rtl="0" eaLnBrk="1" fontAlgn="auto" latinLnBrk="0" hangingPunct="1">
                <a:lnSpc>
                  <a:spcPct val="90000"/>
                </a:lnSpc>
                <a:spcBef>
                  <a:spcPct val="0"/>
                </a:spcBef>
                <a:spcAft>
                  <a:spcPct val="1500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Avun ja tuen saaminen riittävän nopeasti (4)</a:t>
              </a:r>
            </a:p>
            <a:p>
              <a:pPr marL="0" marR="0" lvl="1" indent="-171450" algn="ctr" defTabSz="914400" rtl="0" eaLnBrk="1" fontAlgn="auto" latinLnBrk="0" hangingPunct="1">
                <a:lnSpc>
                  <a:spcPct val="90000"/>
                </a:lnSpc>
                <a:spcBef>
                  <a:spcPct val="0"/>
                </a:spcBef>
                <a:spcAft>
                  <a:spcPct val="1500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Yhteistyö (23)</a:t>
              </a:r>
            </a:p>
            <a:p>
              <a:pPr marL="0" marR="0" lvl="1" indent="-171450" algn="ctr" defTabSz="914400" rtl="0" eaLnBrk="1" fontAlgn="auto" latinLnBrk="0" hangingPunct="1">
                <a:lnSpc>
                  <a:spcPct val="90000"/>
                </a:lnSpc>
                <a:spcBef>
                  <a:spcPct val="0"/>
                </a:spcBef>
                <a:spcAft>
                  <a:spcPct val="1500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Asiakastyö ja palvelut (20)</a:t>
              </a:r>
            </a:p>
            <a:p>
              <a:pPr marL="0" marR="0" lvl="1" indent="-171450" algn="ctr" defTabSz="914400" rtl="0" eaLnBrk="1" fontAlgn="auto" latinLnBrk="0" hangingPunct="1">
                <a:lnSpc>
                  <a:spcPct val="90000"/>
                </a:lnSpc>
                <a:spcBef>
                  <a:spcPct val="0"/>
                </a:spcBef>
                <a:spcAft>
                  <a:spcPct val="15000"/>
                </a:spcAft>
                <a:buClrTx/>
                <a:buSzTx/>
                <a:buFontTx/>
                <a:buChar char="-"/>
                <a:tabLst/>
                <a:defRPr/>
              </a:pPr>
              <a:r>
                <a:rPr kumimoji="0" lang="fi-FI" sz="16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Työntekijäresurssi (11)</a:t>
              </a:r>
            </a:p>
            <a:p>
              <a:pPr marL="171450" marR="0" lvl="1" indent="-171450" algn="l" defTabSz="222250" rtl="0" eaLnBrk="1" fontAlgn="auto" latinLnBrk="0" hangingPunct="1">
                <a:lnSpc>
                  <a:spcPct val="90000"/>
                </a:lnSpc>
                <a:spcBef>
                  <a:spcPct val="0"/>
                </a:spcBef>
                <a:spcAft>
                  <a:spcPct val="1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1" indent="-171450" algn="l" defTabSz="222250" rtl="0" eaLnBrk="1" fontAlgn="auto" latinLnBrk="0" hangingPunct="1">
                <a:lnSpc>
                  <a:spcPct val="90000"/>
                </a:lnSpc>
                <a:spcBef>
                  <a:spcPct val="0"/>
                </a:spcBef>
                <a:spcAft>
                  <a:spcPct val="1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3" name="Picture 11">
            <a:extLst>
              <a:ext uri="{FF2B5EF4-FFF2-40B4-BE49-F238E27FC236}">
                <a16:creationId xmlns:a16="http://schemas.microsoft.com/office/drawing/2014/main" id="{BA448696-C4CD-4A3D-BA82-C8AA5669AB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9731" y="6121021"/>
            <a:ext cx="553070" cy="557679"/>
          </a:xfrm>
          <a:prstGeom prst="rect">
            <a:avLst/>
          </a:prstGeom>
        </p:spPr>
      </p:pic>
      <p:sp>
        <p:nvSpPr>
          <p:cNvPr id="5" name="Dian numeron paikkamerkki 4">
            <a:extLst>
              <a:ext uri="{FF2B5EF4-FFF2-40B4-BE49-F238E27FC236}">
                <a16:creationId xmlns:a16="http://schemas.microsoft.com/office/drawing/2014/main" id="{F73ECA44-18DD-4104-9BE5-249182D75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233AC-960C-406C-B0F6-74CC6B9F1A90}"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Vapaamuotoinen: Muoto 14">
            <a:extLst>
              <a:ext uri="{FF2B5EF4-FFF2-40B4-BE49-F238E27FC236}">
                <a16:creationId xmlns:a16="http://schemas.microsoft.com/office/drawing/2014/main" id="{272D1461-6DBB-48C7-8CE8-F4AF639E54A1}"/>
              </a:ext>
            </a:extLst>
          </p:cNvPr>
          <p:cNvSpPr/>
          <p:nvPr/>
        </p:nvSpPr>
        <p:spPr>
          <a:xfrm>
            <a:off x="2809875" y="596035"/>
            <a:ext cx="3978478" cy="285683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4">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Tutkimustieto</a:t>
            </a:r>
            <a:endParaRPr kumimoji="0" lang="fi-F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222250" rtl="0" eaLnBrk="1" fontAlgn="auto" latinLnBrk="0" hangingPunct="1">
              <a:lnSpc>
                <a:spcPct val="90000"/>
              </a:lnSpc>
              <a:spcBef>
                <a:spcPct val="0"/>
              </a:spcBef>
              <a:spcAft>
                <a:spcPct val="1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222250" rtl="0" eaLnBrk="1" fontAlgn="auto" latinLnBrk="0" hangingPunct="1">
              <a:lnSpc>
                <a:spcPct val="90000"/>
              </a:lnSpc>
              <a:spcBef>
                <a:spcPct val="0"/>
              </a:spcBef>
              <a:spcAft>
                <a:spcPct val="1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äivämäärän paikkamerkki 5">
            <a:extLst>
              <a:ext uri="{FF2B5EF4-FFF2-40B4-BE49-F238E27FC236}">
                <a16:creationId xmlns:a16="http://schemas.microsoft.com/office/drawing/2014/main" id="{B4165549-A6B0-C2ED-C2CB-268DE66591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17.5.2023</a:t>
            </a:r>
          </a:p>
        </p:txBody>
      </p:sp>
    </p:spTree>
    <p:extLst>
      <p:ext uri="{BB962C8B-B14F-4D97-AF65-F5344CB8AC3E}">
        <p14:creationId xmlns:p14="http://schemas.microsoft.com/office/powerpoint/2010/main" val="221429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88ADC9-D8D0-CF48-893D-07B3E95967C7}"/>
              </a:ext>
            </a:extLst>
          </p:cNvPr>
          <p:cNvSpPr>
            <a:spLocks noGrp="1"/>
          </p:cNvSpPr>
          <p:nvPr>
            <p:ph type="title"/>
          </p:nvPr>
        </p:nvSpPr>
        <p:spPr/>
        <p:txBody>
          <a:bodyPr/>
          <a:lstStyle/>
          <a:p>
            <a:r>
              <a:rPr lang="fi-FI">
                <a:latin typeface="+mn-lt"/>
              </a:rPr>
              <a:t>Kehittämistarpeista yhdistetyt teemat</a:t>
            </a:r>
          </a:p>
        </p:txBody>
      </p:sp>
      <p:sp>
        <p:nvSpPr>
          <p:cNvPr id="3" name="Sisällön paikkamerkki 2">
            <a:extLst>
              <a:ext uri="{FF2B5EF4-FFF2-40B4-BE49-F238E27FC236}">
                <a16:creationId xmlns:a16="http://schemas.microsoft.com/office/drawing/2014/main" id="{7476AF63-F241-4216-0B93-82C105D39B3E}"/>
              </a:ext>
            </a:extLst>
          </p:cNvPr>
          <p:cNvSpPr>
            <a:spLocks noGrp="1"/>
          </p:cNvSpPr>
          <p:nvPr>
            <p:ph idx="1"/>
          </p:nvPr>
        </p:nvSpPr>
        <p:spPr>
          <a:xfrm>
            <a:off x="838200" y="1690688"/>
            <a:ext cx="10515600" cy="4351338"/>
          </a:xfrm>
        </p:spPr>
        <p:txBody>
          <a:bodyPr>
            <a:noAutofit/>
          </a:bodyPr>
          <a:lstStyle/>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Prosessien selkiyttäminen ja yhteistyö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Riittävä ja osaava henkilöstö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Palvelujen saatavuus ja saavutettavuus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Työhyvinvointi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Tietojärjestelmät ja sähköiset palvelut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Rakenteellinen sosiaalityö</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Sosiaalityön vaikuttavuus</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Tieto- ja tutkimusperustaisuus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Ennaltaehkäisy ja varhainen tuki </a:t>
            </a:r>
          </a:p>
          <a:p>
            <a:pPr marL="342900" lvl="0" indent="-342900">
              <a:buFont typeface="+mj-lt"/>
              <a:buAutoNum type="arabicPeriod"/>
            </a:pPr>
            <a:r>
              <a:rPr lang="fi-FI" sz="2400">
                <a:effectLst/>
                <a:latin typeface="Arial" panose="020B0604020202020204" pitchFamily="34" charset="0"/>
                <a:ea typeface="Times New Roman" panose="02020603050405020304" pitchFamily="18" charset="0"/>
                <a:cs typeface="Times New Roman" panose="02020603050405020304" pitchFamily="18" charset="0"/>
              </a:rPr>
              <a:t> Asiakaskokemuksen kerääminen ja hyödyntäminen </a:t>
            </a:r>
          </a:p>
        </p:txBody>
      </p:sp>
      <p:sp>
        <p:nvSpPr>
          <p:cNvPr id="4" name="Päivämäärän paikkamerkki 3">
            <a:extLst>
              <a:ext uri="{FF2B5EF4-FFF2-40B4-BE49-F238E27FC236}">
                <a16:creationId xmlns:a16="http://schemas.microsoft.com/office/drawing/2014/main" id="{BAF0D11A-2F0F-7D45-E60F-D3CE4361E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284CA388-DC0E-DB8A-656D-B3E795DCE0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5B8E270A-AB97-C55E-F578-E85C2BC41C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233AC-960C-406C-B0F6-74CC6B9F1A90}"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5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CCE05-8319-380C-A744-FD93CAD02D2E}"/>
              </a:ext>
            </a:extLst>
          </p:cNvPr>
          <p:cNvSpPr>
            <a:spLocks noGrp="1"/>
          </p:cNvSpPr>
          <p:nvPr>
            <p:ph type="title"/>
          </p:nvPr>
        </p:nvSpPr>
        <p:spPr>
          <a:xfrm>
            <a:off x="1151236" y="350045"/>
            <a:ext cx="9889528" cy="946096"/>
          </a:xfrm>
        </p:spPr>
        <p:txBody>
          <a:bodyPr/>
          <a:lstStyle/>
          <a:p>
            <a:r>
              <a:rPr lang="fi-FI">
                <a:latin typeface="Arial"/>
                <a:cs typeface="Arial"/>
              </a:rPr>
              <a:t>Tiekartan suuntaviivat - yhteistä työskentelyä</a:t>
            </a:r>
          </a:p>
        </p:txBody>
      </p:sp>
      <p:sp>
        <p:nvSpPr>
          <p:cNvPr id="3" name="Sisällön paikkamerkki 2">
            <a:extLst>
              <a:ext uri="{FF2B5EF4-FFF2-40B4-BE49-F238E27FC236}">
                <a16:creationId xmlns:a16="http://schemas.microsoft.com/office/drawing/2014/main" id="{207A6594-713D-642A-6B34-6276AC3CC516}"/>
              </a:ext>
            </a:extLst>
          </p:cNvPr>
          <p:cNvSpPr>
            <a:spLocks noGrp="1"/>
          </p:cNvSpPr>
          <p:nvPr>
            <p:ph sz="quarter" idx="11"/>
          </p:nvPr>
        </p:nvSpPr>
        <p:spPr>
          <a:xfrm>
            <a:off x="1151236" y="1589718"/>
            <a:ext cx="9847117" cy="4918237"/>
          </a:xfrm>
        </p:spPr>
        <p:txBody>
          <a:bodyPr vert="horz" lIns="91440" tIns="45720" rIns="91440" bIns="45720" rtlCol="0" anchor="t">
            <a:normAutofit fontScale="92500"/>
          </a:bodyPr>
          <a:lstStyle/>
          <a:p>
            <a:pPr marL="355600" indent="-342900">
              <a:buFont typeface="Arial" panose="020B0604020202020204" pitchFamily="34" charset="0"/>
              <a:buChar char="•"/>
            </a:pPr>
            <a:r>
              <a:rPr lang="fi-FI" sz="2100">
                <a:latin typeface="Arial"/>
                <a:cs typeface="Arial"/>
              </a:rPr>
              <a:t>Salissa on 10 pistettä, kussakin pisteessä on yksi </a:t>
            </a:r>
            <a:r>
              <a:rPr lang="fi-FI" sz="2100" b="1">
                <a:latin typeface="Arial"/>
                <a:cs typeface="Arial"/>
              </a:rPr>
              <a:t>kehittämisteema</a:t>
            </a:r>
            <a:r>
              <a:rPr lang="fi-FI" sz="2100">
                <a:latin typeface="Arial"/>
                <a:cs typeface="Arial"/>
              </a:rPr>
              <a:t> kirjattuna paperille.</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384B85"/>
                </a:solidFill>
                <a:effectLst/>
                <a:uLnTx/>
                <a:uFillTx/>
                <a:latin typeface="Arial"/>
                <a:ea typeface="+mn-ea"/>
                <a:cs typeface="Arial"/>
              </a:rPr>
              <a:t>Kullakin pisteellä on ohjeistus ja vastuuhenkilö,</a:t>
            </a:r>
            <a:r>
              <a:rPr lang="fi-FI" sz="2100">
                <a:solidFill>
                  <a:srgbClr val="384B85"/>
                </a:solidFill>
                <a:latin typeface="Arial"/>
                <a:cs typeface="Arial"/>
              </a:rPr>
              <a:t> joka ohjeistaa tarvittaessa.</a:t>
            </a:r>
          </a:p>
          <a:p>
            <a:pPr marL="355600" marR="0" lvl="0" indent="-342900" algn="l" defTabSz="720000" rtl="0" eaLnBrk="1" fontAlgn="auto" latinLnBrk="0" hangingPunct="1">
              <a:lnSpc>
                <a:spcPct val="100000"/>
              </a:lnSpc>
              <a:spcBef>
                <a:spcPts val="0"/>
              </a:spcBef>
              <a:spcAft>
                <a:spcPts val="1400"/>
              </a:spcAft>
              <a:buClrTx/>
              <a:buSzTx/>
              <a:buFont typeface="Arial" panose="020B0604020202020204" pitchFamily="34" charset="0"/>
              <a:buChar char="•"/>
              <a:tabLst/>
              <a:defRPr/>
            </a:pPr>
            <a:endParaRPr lang="fi-FI" sz="2100">
              <a:latin typeface="Arial"/>
              <a:cs typeface="Arial"/>
            </a:endParaRPr>
          </a:p>
          <a:p>
            <a:pPr marL="355600" indent="-342900">
              <a:buFont typeface="Arial" panose="020B0604020202020204" pitchFamily="34" charset="0"/>
              <a:buChar char="•"/>
            </a:pPr>
            <a:r>
              <a:rPr lang="fi-FI" sz="2100" b="1">
                <a:latin typeface="Arial"/>
                <a:cs typeface="Arial"/>
              </a:rPr>
              <a:t>Kiertäkää vapaamuotoisesti kaikilla pisteillä ja kirjoittakaa pisteillä oleville muistilapuille ajatuksia ja vastauksia pisteillä oleviin kysymyksiin. </a:t>
            </a:r>
          </a:p>
          <a:p>
            <a:pPr lvl="2" indent="0">
              <a:buNone/>
            </a:pPr>
            <a:endParaRPr lang="fi-FI" sz="2100" b="1" i="1">
              <a:latin typeface="Arial"/>
              <a:cs typeface="Arial"/>
            </a:endParaRPr>
          </a:p>
          <a:p>
            <a:pPr marL="355600" indent="-342900">
              <a:buFont typeface="Arial" panose="020B0604020202020204" pitchFamily="34" charset="0"/>
              <a:buChar char="•"/>
            </a:pPr>
            <a:r>
              <a:rPr lang="fi-FI" sz="2100">
                <a:latin typeface="Arial"/>
                <a:cs typeface="Arial"/>
              </a:rPr>
              <a:t>Kiinnittäkää muistilaput paperiin. Voitte myös äänestää toisten aiemmin kirjaamia ajatuksia laittamalla rastin kyseiseen lappuun, eli samoja asioita ei ole tarpeen kirjoittaa moneen kertaan. </a:t>
            </a:r>
            <a:endParaRPr lang="fi-FI" sz="2100">
              <a:highlight>
                <a:srgbClr val="FFFF00"/>
              </a:highlight>
              <a:latin typeface="Arial"/>
              <a:cs typeface="Arial"/>
            </a:endParaRPr>
          </a:p>
          <a:p>
            <a:pPr marL="355600" indent="-342900">
              <a:buFont typeface="Arial" panose="020B0604020202020204" pitchFamily="34" charset="0"/>
              <a:buChar char="•"/>
            </a:pPr>
            <a:r>
              <a:rPr lang="fi-FI" sz="2100">
                <a:latin typeface="Arial"/>
                <a:cs typeface="Arial"/>
              </a:rPr>
              <a:t>Lopuksi kokoamme ajatukset yhteen yhteisesti, jotta ideoitanne voidaan hyödyntää tiekartan jatkotoimissa. Teemme myös yhteenvedon tuotoksista, joka jaetaan kaikille. </a:t>
            </a:r>
          </a:p>
          <a:p>
            <a:endParaRPr lang="fi-FI">
              <a:latin typeface="Arial"/>
              <a:cs typeface="Arial"/>
            </a:endParaRPr>
          </a:p>
        </p:txBody>
      </p:sp>
    </p:spTree>
    <p:extLst>
      <p:ext uri="{BB962C8B-B14F-4D97-AF65-F5344CB8AC3E}">
        <p14:creationId xmlns:p14="http://schemas.microsoft.com/office/powerpoint/2010/main" val="1647193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6F1D-D4AC-2149-8EC6-F105C96E2E8C}"/>
              </a:ext>
            </a:extLst>
          </p:cNvPr>
          <p:cNvSpPr>
            <a:spLocks noGrp="1"/>
          </p:cNvSpPr>
          <p:nvPr>
            <p:ph type="title"/>
          </p:nvPr>
        </p:nvSpPr>
        <p:spPr>
          <a:xfrm>
            <a:off x="1151236" y="350044"/>
            <a:ext cx="9889528" cy="866197"/>
          </a:xfrm>
        </p:spPr>
        <p:txBody>
          <a:bodyPr/>
          <a:lstStyle/>
          <a:p>
            <a:r>
              <a:rPr lang="fi-FI"/>
              <a:t>Ohjelma</a:t>
            </a:r>
            <a:endParaRPr lang="en-FI"/>
          </a:p>
        </p:txBody>
      </p:sp>
      <p:sp>
        <p:nvSpPr>
          <p:cNvPr id="3" name="Content Placeholder 2">
            <a:extLst>
              <a:ext uri="{FF2B5EF4-FFF2-40B4-BE49-F238E27FC236}">
                <a16:creationId xmlns:a16="http://schemas.microsoft.com/office/drawing/2014/main" id="{437EDCD0-6B65-A249-9D52-65F37E01B924}"/>
              </a:ext>
            </a:extLst>
          </p:cNvPr>
          <p:cNvSpPr>
            <a:spLocks noGrp="1"/>
          </p:cNvSpPr>
          <p:nvPr>
            <p:ph sz="quarter" idx="11"/>
          </p:nvPr>
        </p:nvSpPr>
        <p:spPr>
          <a:xfrm>
            <a:off x="1150937" y="1553592"/>
            <a:ext cx="9847117" cy="4820221"/>
          </a:xfrm>
        </p:spPr>
        <p:txBody>
          <a:bodyPr vert="horz" lIns="91440" tIns="45720" rIns="91440" bIns="45720" rtlCol="0" anchor="t">
            <a:normAutofit/>
          </a:bodyPr>
          <a:lstStyle/>
          <a:p>
            <a:endParaRPr lang="fi-FI">
              <a:latin typeface="Arial"/>
              <a:cs typeface="Arial"/>
            </a:endParaRPr>
          </a:p>
          <a:p>
            <a:r>
              <a:rPr lang="fi-FI">
                <a:latin typeface="Arial"/>
                <a:cs typeface="Arial"/>
              </a:rPr>
              <a:t>13.20 </a:t>
            </a:r>
            <a:r>
              <a:rPr lang="fi-FI" b="1">
                <a:latin typeface="Arial"/>
                <a:cs typeface="Arial"/>
              </a:rPr>
              <a:t>Tiekartan suuntaviivat ja kahvitarjoilu</a:t>
            </a:r>
          </a:p>
          <a:p>
            <a:r>
              <a:rPr lang="fi-FI">
                <a:latin typeface="Arial"/>
                <a:cs typeface="Arial"/>
              </a:rPr>
              <a:t>14.45 </a:t>
            </a:r>
            <a:r>
              <a:rPr lang="fi-FI" b="1">
                <a:latin typeface="Arial"/>
                <a:cs typeface="Arial"/>
              </a:rPr>
              <a:t>Yhteenveto</a:t>
            </a:r>
          </a:p>
          <a:p>
            <a:r>
              <a:rPr lang="fi-FI">
                <a:latin typeface="Arial"/>
                <a:cs typeface="Arial"/>
              </a:rPr>
              <a:t>15.00 </a:t>
            </a:r>
            <a:r>
              <a:rPr lang="fi-FI" b="1">
                <a:latin typeface="Arial"/>
                <a:cs typeface="Arial"/>
              </a:rPr>
              <a:t>Vuoden vaikuttaja, vuoden työura ja vuoden tulokas </a:t>
            </a:r>
            <a:r>
              <a:rPr lang="fi-FI">
                <a:latin typeface="Arial"/>
                <a:cs typeface="Arial"/>
              </a:rPr>
              <a:t>–palkitsemiset</a:t>
            </a:r>
          </a:p>
          <a:p>
            <a:r>
              <a:rPr lang="fi-FI">
                <a:latin typeface="Arial"/>
                <a:cs typeface="Arial"/>
              </a:rPr>
              <a:t>15.20 </a:t>
            </a:r>
            <a:r>
              <a:rPr lang="fi-FI" b="1">
                <a:latin typeface="Arial"/>
                <a:cs typeface="Arial"/>
              </a:rPr>
              <a:t>Tilaisuuden päätössanat</a:t>
            </a:r>
            <a:r>
              <a:rPr lang="fi-FI">
                <a:latin typeface="Arial"/>
                <a:cs typeface="Arial"/>
              </a:rPr>
              <a:t>, toimialajohtaja Mika Forsberg</a:t>
            </a:r>
          </a:p>
          <a:p>
            <a:r>
              <a:rPr lang="fi-FI">
                <a:latin typeface="Arial"/>
                <a:cs typeface="Arial"/>
              </a:rPr>
              <a:t>15.30 Seminaari päättyy. </a:t>
            </a:r>
          </a:p>
        </p:txBody>
      </p:sp>
    </p:spTree>
    <p:extLst>
      <p:ext uri="{BB962C8B-B14F-4D97-AF65-F5344CB8AC3E}">
        <p14:creationId xmlns:p14="http://schemas.microsoft.com/office/powerpoint/2010/main" val="468453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kuvapankkikuvat ja rojaltivapaat kuvat aiheesta kultainen konfettisade juhlalavalla valokeilalla keskellä, tyhjä huone yöllä -malli, jossa on kopiotila palkintoseremoniaan, juhlaan, uudenvuodenjuhliin tai tuote-esityksiin - gaala">
            <a:extLst>
              <a:ext uri="{FF2B5EF4-FFF2-40B4-BE49-F238E27FC236}">
                <a16:creationId xmlns:a16="http://schemas.microsoft.com/office/drawing/2014/main" id="{28F51256-CD37-65B2-65FA-5F634CF1C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04986841-5D56-C8AE-09E5-22DA9145BAF5}"/>
              </a:ext>
            </a:extLst>
          </p:cNvPr>
          <p:cNvSpPr txBox="1"/>
          <p:nvPr/>
        </p:nvSpPr>
        <p:spPr>
          <a:xfrm>
            <a:off x="3117912" y="2344094"/>
            <a:ext cx="5105400" cy="2308324"/>
          </a:xfrm>
          <a:prstGeom prst="rect">
            <a:avLst/>
          </a:prstGeom>
          <a:noFill/>
        </p:spPr>
        <p:txBody>
          <a:bodyPr wrap="square" rtlCol="0">
            <a:spAutoFit/>
          </a:bodyPr>
          <a:lstStyle/>
          <a:p>
            <a:r>
              <a:rPr lang="fi-FI" sz="4800">
                <a:solidFill>
                  <a:schemeClr val="bg1"/>
                </a:solidFill>
                <a:latin typeface="Baguet Script" panose="00000500000000000000" pitchFamily="2" charset="0"/>
              </a:rPr>
              <a:t>Vuoden vaikuttaja</a:t>
            </a:r>
          </a:p>
          <a:p>
            <a:r>
              <a:rPr lang="fi-FI" sz="4800">
                <a:solidFill>
                  <a:schemeClr val="bg1"/>
                </a:solidFill>
                <a:latin typeface="Baguet Script" panose="00000500000000000000" pitchFamily="2" charset="0"/>
              </a:rPr>
              <a:t>Vuoden työura</a:t>
            </a:r>
          </a:p>
          <a:p>
            <a:r>
              <a:rPr lang="fi-FI" sz="4800">
                <a:solidFill>
                  <a:schemeClr val="bg1"/>
                </a:solidFill>
                <a:latin typeface="Baguet Script" panose="00000500000000000000" pitchFamily="2" charset="0"/>
              </a:rPr>
              <a:t>Vuoden tulokas</a:t>
            </a:r>
          </a:p>
        </p:txBody>
      </p:sp>
    </p:spTree>
    <p:extLst>
      <p:ext uri="{BB962C8B-B14F-4D97-AF65-F5344CB8AC3E}">
        <p14:creationId xmlns:p14="http://schemas.microsoft.com/office/powerpoint/2010/main" val="3578788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8C942F-7D09-92CB-1C0C-234B7053C3FB}"/>
              </a:ext>
            </a:extLst>
          </p:cNvPr>
          <p:cNvSpPr>
            <a:spLocks noGrp="1"/>
          </p:cNvSpPr>
          <p:nvPr>
            <p:ph type="title"/>
          </p:nvPr>
        </p:nvSpPr>
        <p:spPr>
          <a:xfrm>
            <a:off x="1151236" y="350045"/>
            <a:ext cx="9889528" cy="928340"/>
          </a:xfrm>
        </p:spPr>
        <p:txBody>
          <a:bodyPr/>
          <a:lstStyle/>
          <a:p>
            <a:r>
              <a:rPr lang="fi-FI"/>
              <a:t>Jatkosuunnitelma</a:t>
            </a:r>
          </a:p>
        </p:txBody>
      </p:sp>
      <p:sp>
        <p:nvSpPr>
          <p:cNvPr id="3" name="Sisällön paikkamerkki 2">
            <a:extLst>
              <a:ext uri="{FF2B5EF4-FFF2-40B4-BE49-F238E27FC236}">
                <a16:creationId xmlns:a16="http://schemas.microsoft.com/office/drawing/2014/main" id="{74221E2D-80B7-F3D3-D4BB-44C6F78A9866}"/>
              </a:ext>
            </a:extLst>
          </p:cNvPr>
          <p:cNvSpPr>
            <a:spLocks noGrp="1"/>
          </p:cNvSpPr>
          <p:nvPr>
            <p:ph sz="quarter" idx="11"/>
          </p:nvPr>
        </p:nvSpPr>
        <p:spPr>
          <a:xfrm>
            <a:off x="1151236" y="1545582"/>
            <a:ext cx="9847117" cy="5073328"/>
          </a:xfrm>
        </p:spPr>
        <p:txBody>
          <a:bodyPr vert="horz" lIns="91440" tIns="45720" rIns="91440" bIns="45720" rtlCol="0" anchor="t">
            <a:normAutofit fontScale="92500" lnSpcReduction="10000"/>
          </a:bodyPr>
          <a:lstStyle/>
          <a:p>
            <a:pPr marL="355600" indent="-342900">
              <a:buFont typeface="Wingdings" panose="05000000000000000000" pitchFamily="2" charset="2"/>
              <a:buChar char="Ø"/>
            </a:pPr>
            <a:r>
              <a:rPr lang="fi-FI" sz="2200">
                <a:latin typeface="Arial"/>
                <a:cs typeface="Arial"/>
              </a:rPr>
              <a:t>Sosiaalityön tiekartta –kyselyn tuloksia esitellään 14.6.2023 klo 9-10.30 Sosiaalialan osaamiskeskus Verson aamukahveilla Wanhassa Herrassa. Ilmoittautumislinkki on laitettu jakoon sähköpostilla. </a:t>
            </a:r>
            <a:endParaRPr lang="fi-FI" sz="2200">
              <a:highlight>
                <a:srgbClr val="FFFF00"/>
              </a:highlight>
              <a:latin typeface="Arial"/>
              <a:cs typeface="Arial"/>
            </a:endParaRPr>
          </a:p>
          <a:p>
            <a:pPr marL="355600" indent="-342900">
              <a:buFont typeface="Wingdings" panose="05000000000000000000" pitchFamily="2" charset="2"/>
              <a:buChar char="Ø"/>
            </a:pPr>
            <a:r>
              <a:rPr lang="fi-FI" sz="2200">
                <a:latin typeface="Arial"/>
                <a:cs typeface="Arial"/>
              </a:rPr>
              <a:t>Lisäksi tulokset kootaan Verson verkkosivuille. </a:t>
            </a:r>
            <a:endParaRPr lang="fi-FI" sz="2200" i="1">
              <a:highlight>
                <a:srgbClr val="FFFF00"/>
              </a:highlight>
              <a:latin typeface="Arial"/>
              <a:cs typeface="Arial"/>
            </a:endParaRPr>
          </a:p>
          <a:p>
            <a:pPr marL="355600" indent="-342900">
              <a:buFont typeface="Wingdings" panose="05000000000000000000" pitchFamily="2" charset="2"/>
              <a:buChar char="Ø"/>
            </a:pPr>
            <a:endParaRPr lang="fi-FI" sz="2200">
              <a:latin typeface="Arial"/>
              <a:cs typeface="Arial"/>
            </a:endParaRPr>
          </a:p>
          <a:p>
            <a:pPr marL="355600" indent="-342900">
              <a:buFont typeface="Wingdings" panose="05000000000000000000" pitchFamily="2" charset="2"/>
              <a:buChar char="Ø"/>
            </a:pPr>
            <a:r>
              <a:rPr lang="fi-FI" sz="2200">
                <a:latin typeface="Arial"/>
                <a:cs typeface="Arial"/>
              </a:rPr>
              <a:t>Kirjallinen tuotos verkostoseminaarin tuotoksista laitetaan jakoon. </a:t>
            </a:r>
          </a:p>
          <a:p>
            <a:pPr marL="355600" indent="-342900">
              <a:buFont typeface="Wingdings" panose="05000000000000000000" pitchFamily="2" charset="2"/>
              <a:buChar char="Ø"/>
            </a:pPr>
            <a:endParaRPr lang="fi-FI" sz="2200">
              <a:latin typeface="Arial"/>
              <a:cs typeface="Arial"/>
            </a:endParaRPr>
          </a:p>
          <a:p>
            <a:pPr marL="355600" indent="-342900">
              <a:buFont typeface="Wingdings" panose="05000000000000000000" pitchFamily="2" charset="2"/>
              <a:buChar char="Ø"/>
            </a:pPr>
            <a:r>
              <a:rPr lang="fi-FI" sz="2200">
                <a:latin typeface="Arial"/>
                <a:cs typeface="Arial"/>
              </a:rPr>
              <a:t>Sosiaalityön tiekartta - miten etenemme?</a:t>
            </a:r>
          </a:p>
          <a:p>
            <a:pPr marL="711200" lvl="1" indent="-342900"/>
            <a:r>
              <a:rPr lang="fi-FI" sz="2200">
                <a:latin typeface="Arial"/>
                <a:cs typeface="Arial"/>
              </a:rPr>
              <a:t>Tiekartan täydentäminen ja sovittaminen valtakunnallisiin linjauksiin </a:t>
            </a:r>
            <a:endParaRPr lang="fi-FI" sz="2200">
              <a:cs typeface="Arial"/>
            </a:endParaRPr>
          </a:p>
          <a:p>
            <a:pPr marL="711200" lvl="1" indent="-342900"/>
            <a:r>
              <a:rPr lang="fi-FI" sz="2200">
                <a:latin typeface="Arial"/>
                <a:cs typeface="Arial"/>
              </a:rPr>
              <a:t>Julkaisu, toimeenpano, arviointi ja jatkotoimet</a:t>
            </a:r>
            <a:r>
              <a:rPr lang="fi-FI">
                <a:latin typeface="Arial"/>
                <a:cs typeface="Arial"/>
              </a:rPr>
              <a:t> </a:t>
            </a:r>
            <a:endParaRPr lang="fi-FI">
              <a:cs typeface="Arial"/>
            </a:endParaRPr>
          </a:p>
          <a:p>
            <a:endParaRPr lang="fi-FI"/>
          </a:p>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398829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Lähikuva pöydällä olevasta kahvikupista">
            <a:extLst>
              <a:ext uri="{FF2B5EF4-FFF2-40B4-BE49-F238E27FC236}">
                <a16:creationId xmlns:a16="http://schemas.microsoft.com/office/drawing/2014/main" id="{269581D0-523C-AB53-8134-11C0CDE33BB0}"/>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15730"/>
          <a:stretch/>
        </p:blipFill>
        <p:spPr>
          <a:xfrm>
            <a:off x="1"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iruutu 5">
            <a:extLst>
              <a:ext uri="{FF2B5EF4-FFF2-40B4-BE49-F238E27FC236}">
                <a16:creationId xmlns:a16="http://schemas.microsoft.com/office/drawing/2014/main" id="{E88EFB62-7760-28C6-D130-6A944A82E12A}"/>
              </a:ext>
            </a:extLst>
          </p:cNvPr>
          <p:cNvSpPr txBox="1"/>
          <p:nvPr/>
        </p:nvSpPr>
        <p:spPr>
          <a:xfrm>
            <a:off x="228600" y="178904"/>
            <a:ext cx="9700591"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Tw Cen MT" panose="020B0602020104020603" pitchFamily="34" charset="0"/>
                <a:ea typeface="+mn-ea"/>
                <a:cs typeface="+mn-cs"/>
              </a:rPr>
              <a:t>Sosiaalialan osaamiskeskus Verson aamukahvitilaisuudet jatkuvat!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Aamukahveilla esitellään ajankohtaista sosiaalialan kehittämis- ja tutkimustyötä.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Verson aamukahveilla on tällä kertaa aiheena Sosiaalityön tiekarttaa ja sosiaalityön kehittämistä varten työntekijöille, asiakkaille ja yhteistyökumppaneille tehtyjen kyselyjen tulokset. Aiheesta ovat kertomassa erityisasiantuntija Tuula Carroll ja asiantuntija Milla Rantakari Sosiaalialan osaamiskeskus Versosta.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Tw Cen MT" panose="020B0602020104020603" pitchFamily="34" charset="0"/>
                <a:ea typeface="+mn-ea"/>
                <a:cs typeface="+mn-cs"/>
              </a:rPr>
              <a:t>Aika:</a:t>
            </a:r>
            <a:r>
              <a:rPr kumimoji="0" lang="fi-FI"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keskiviikko 14.6.2023 klo 9-10.30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Tw Cen MT" panose="020B0602020104020603" pitchFamily="34" charset="0"/>
                <a:ea typeface="+mn-ea"/>
                <a:cs typeface="+mn-cs"/>
              </a:rPr>
              <a:t>Paikka:</a:t>
            </a:r>
            <a:r>
              <a:rPr kumimoji="0" lang="fi-FI"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Wanha Herra, Metelinmäki-kabinetti, Laaksokatu 17, Lahti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Tilaisuudessa on kahvitarjoilu, joten ilmoittauduthan mukaan sähköpostissa alla olevasta linkistä.</a:t>
            </a:r>
            <a:r>
              <a:rPr kumimoji="0" lang="fi-FI"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Mukaan mahtuu 40 ensimmäiseksi ilmoittautunutta.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Aamukahvitilaisuuteen ei ole etäosallistumismahdollisuutta, eikä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tilaisuutta tallenneta</a:t>
            </a:r>
            <a:r>
              <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black"/>
                </a:solidFill>
                <a:effectLst/>
                <a:uLnTx/>
                <a:uFillTx/>
                <a:latin typeface="Tw Cen MT" panose="020B0602020104020603" pitchFamily="34" charset="0"/>
                <a:ea typeface="+mn-ea"/>
                <a:cs typeface="+mn-cs"/>
              </a:rPr>
              <a:t>Tervetuloa!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7" name="Kuva 6">
            <a:extLst>
              <a:ext uri="{FF2B5EF4-FFF2-40B4-BE49-F238E27FC236}">
                <a16:creationId xmlns:a16="http://schemas.microsoft.com/office/drawing/2014/main" id="{285B0E0E-A488-EBBD-53E6-6C3F96648AAB}"/>
              </a:ext>
            </a:extLst>
          </p:cNvPr>
          <p:cNvPicPr>
            <a:picLocks noChangeAspect="1"/>
          </p:cNvPicPr>
          <p:nvPr/>
        </p:nvPicPr>
        <p:blipFill>
          <a:blip r:embed="rId3"/>
          <a:stretch>
            <a:fillRect/>
          </a:stretch>
        </p:blipFill>
        <p:spPr>
          <a:xfrm>
            <a:off x="220980" y="5884892"/>
            <a:ext cx="2094689" cy="837876"/>
          </a:xfrm>
          <a:prstGeom prst="rect">
            <a:avLst/>
          </a:prstGeom>
        </p:spPr>
      </p:pic>
      <p:pic>
        <p:nvPicPr>
          <p:cNvPr id="8" name="Kuva 7">
            <a:extLst>
              <a:ext uri="{FF2B5EF4-FFF2-40B4-BE49-F238E27FC236}">
                <a16:creationId xmlns:a16="http://schemas.microsoft.com/office/drawing/2014/main" id="{C58B629A-216A-AB7E-2638-6FA13E456D85}"/>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593580" y="5971500"/>
            <a:ext cx="2377440" cy="731520"/>
          </a:xfrm>
          <a:prstGeom prst="rect">
            <a:avLst/>
          </a:prstGeom>
          <a:noFill/>
          <a:ln>
            <a:noFill/>
          </a:ln>
        </p:spPr>
      </p:pic>
      <p:sp>
        <p:nvSpPr>
          <p:cNvPr id="2" name="Tekstiruutu 1">
            <a:extLst>
              <a:ext uri="{FF2B5EF4-FFF2-40B4-BE49-F238E27FC236}">
                <a16:creationId xmlns:a16="http://schemas.microsoft.com/office/drawing/2014/main" id="{92C959A4-D477-F5DA-3911-18AB31D549E5}"/>
              </a:ext>
            </a:extLst>
          </p:cNvPr>
          <p:cNvSpPr txBox="1"/>
          <p:nvPr/>
        </p:nvSpPr>
        <p:spPr>
          <a:xfrm>
            <a:off x="9250167" y="173079"/>
            <a:ext cx="2836475" cy="3847207"/>
          </a:xfrm>
          <a:prstGeom prst="rect">
            <a:avLst/>
          </a:prstGeom>
          <a:solidFill>
            <a:schemeClr val="accent2">
              <a:alpha val="66000"/>
            </a:schemeClr>
          </a:solidFill>
          <a:effectLst>
            <a:softEdge rad="381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Tw Cen MT" panose="020B0602020104020603" pitchFamily="34" charset="0"/>
                <a:ea typeface="+mn-ea"/>
                <a:cs typeface="+mn-cs"/>
              </a:rPr>
              <a:t>Aamukahvit jatkuvat syksyllä seuraavin aihein: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Tw Cen MT" panose="020B0602020104020603" pitchFamily="34" charset="0"/>
                <a:ea typeface="+mn-ea"/>
                <a:cs typeface="+mn-cs"/>
              </a:rPr>
              <a:t>Syyskuu: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Tulevaisuuden sotekeskus-hankkeen kehittämistyö: kokemusasiantuntija- ja monialainen työ - Asiantuntija Tanja Pasanen ja kokemusasiantuntija Kata.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Tw Cen MT" panose="020B0602020104020603" pitchFamily="34" charset="0"/>
                <a:ea typeface="+mn-ea"/>
                <a:cs typeface="+mn-cs"/>
              </a:rPr>
              <a:t>Marraskuu: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Haavoittuvassa asemassa olevien osallisuus – Projektisuunnittelija Emmi Fjällström, Osallisuuden versoja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Tiedotamme lisää, kun ajankohdat tarkentuvat. </a:t>
            </a:r>
          </a:p>
        </p:txBody>
      </p:sp>
    </p:spTree>
    <p:extLst>
      <p:ext uri="{BB962C8B-B14F-4D97-AF65-F5344CB8AC3E}">
        <p14:creationId xmlns:p14="http://schemas.microsoft.com/office/powerpoint/2010/main" val="374147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858F5965-7E52-782B-3E6A-D7106537271C}"/>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3600" b="1" kern="1200">
                <a:latin typeface="+mj-lt"/>
                <a:ea typeface="+mj-ea"/>
                <a:cs typeface="+mj-cs"/>
              </a:rPr>
              <a:t>Ilmoittautuminen Sosiaalialan osaamiskeskus Verson aamukahveille 14.6.2023 klo 9-10.30</a:t>
            </a:r>
            <a:br>
              <a:rPr lang="en-US" sz="3600" b="1" kern="1200"/>
            </a:br>
            <a:r>
              <a:rPr lang="en-US" sz="3600" b="1" kern="1200">
                <a:latin typeface="+mj-lt"/>
                <a:ea typeface="+mj-ea"/>
                <a:cs typeface="+mj-cs"/>
              </a:rPr>
              <a:t>Wanha Herra, Lahti</a:t>
            </a:r>
          </a:p>
        </p:txBody>
      </p:sp>
      <p:pic>
        <p:nvPicPr>
          <p:cNvPr id="4" name="Kuva 3">
            <a:extLst>
              <a:ext uri="{FF2B5EF4-FFF2-40B4-BE49-F238E27FC236}">
                <a16:creationId xmlns:a16="http://schemas.microsoft.com/office/drawing/2014/main" id="{B9740DF5-4406-E576-E0F5-2E9389960BBC}"/>
              </a:ext>
            </a:extLst>
          </p:cNvPr>
          <p:cNvPicPr>
            <a:picLocks noChangeAspect="1"/>
          </p:cNvPicPr>
          <p:nvPr/>
        </p:nvPicPr>
        <p:blipFill>
          <a:blip r:embed="rId2"/>
          <a:stretch>
            <a:fillRect/>
          </a:stretch>
        </p:blipFill>
        <p:spPr>
          <a:xfrm>
            <a:off x="6606253" y="974786"/>
            <a:ext cx="4942280" cy="4908428"/>
          </a:xfrm>
          <a:prstGeom prst="rect">
            <a:avLst/>
          </a:prstGeom>
        </p:spPr>
      </p:pic>
    </p:spTree>
    <p:extLst>
      <p:ext uri="{BB962C8B-B14F-4D97-AF65-F5344CB8AC3E}">
        <p14:creationId xmlns:p14="http://schemas.microsoft.com/office/powerpoint/2010/main" val="3920982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46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3BD6E-60F3-8B89-B7C6-97AC33B2F343}"/>
              </a:ext>
            </a:extLst>
          </p:cNvPr>
          <p:cNvSpPr>
            <a:spLocks noGrp="1"/>
          </p:cNvSpPr>
          <p:nvPr>
            <p:ph type="title"/>
          </p:nvPr>
        </p:nvSpPr>
        <p:spPr>
          <a:xfrm>
            <a:off x="1151236" y="350045"/>
            <a:ext cx="8835445" cy="889476"/>
          </a:xfrm>
        </p:spPr>
        <p:txBody>
          <a:bodyPr/>
          <a:lstStyle/>
          <a:p>
            <a:r>
              <a:rPr lang="fi-FI"/>
              <a:t>Sosiaalipalvelujen sisältöjä kuvaavat kehät</a:t>
            </a:r>
            <a:br>
              <a:rPr lang="fi-FI"/>
            </a:br>
            <a:r>
              <a:rPr lang="fi-FI" sz="1600"/>
              <a:t>Timo </a:t>
            </a:r>
            <a:r>
              <a:rPr lang="fi-FI" sz="1600" err="1"/>
              <a:t>Toikko</a:t>
            </a:r>
            <a:r>
              <a:rPr lang="fi-FI" sz="1600"/>
              <a:t> (2012): Sosiaalipalveluiden kehityssuunnat</a:t>
            </a:r>
          </a:p>
        </p:txBody>
      </p:sp>
      <p:pic>
        <p:nvPicPr>
          <p:cNvPr id="5" name="Sisällön paikkamerkki 4">
            <a:extLst>
              <a:ext uri="{FF2B5EF4-FFF2-40B4-BE49-F238E27FC236}">
                <a16:creationId xmlns:a16="http://schemas.microsoft.com/office/drawing/2014/main" id="{129F0E27-C207-840B-CFC1-3DE6444CDB6A}"/>
              </a:ext>
            </a:extLst>
          </p:cNvPr>
          <p:cNvPicPr>
            <a:picLocks noGrp="1" noChangeAspect="1"/>
          </p:cNvPicPr>
          <p:nvPr>
            <p:ph sz="quarter" idx="11"/>
          </p:nvPr>
        </p:nvPicPr>
        <p:blipFill>
          <a:blip r:embed="rId2"/>
          <a:stretch>
            <a:fillRect/>
          </a:stretch>
        </p:blipFill>
        <p:spPr>
          <a:xfrm>
            <a:off x="2265680" y="1666240"/>
            <a:ext cx="6634480" cy="4673600"/>
          </a:xfrm>
        </p:spPr>
      </p:pic>
    </p:spTree>
    <p:extLst>
      <p:ext uri="{BB962C8B-B14F-4D97-AF65-F5344CB8AC3E}">
        <p14:creationId xmlns:p14="http://schemas.microsoft.com/office/powerpoint/2010/main" val="265754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51A2F18-C24B-4914-834F-86C8329F0821}"/>
              </a:ext>
            </a:extLst>
          </p:cNvPr>
          <p:cNvSpPr>
            <a:spLocks noGrp="1"/>
          </p:cNvSpPr>
          <p:nvPr>
            <p:ph type="ctrTitle"/>
          </p:nvPr>
        </p:nvSpPr>
        <p:spPr>
          <a:xfrm>
            <a:off x="758952" y="288798"/>
            <a:ext cx="6894576" cy="1783080"/>
          </a:xfrm>
        </p:spPr>
        <p:txBody>
          <a:bodyPr vert="horz" lIns="91440" tIns="45720" rIns="91440" bIns="45720" rtlCol="0" anchor="b">
            <a:normAutofit/>
          </a:bodyPr>
          <a:lstStyle/>
          <a:p>
            <a:pPr algn="l"/>
            <a:r>
              <a:rPr lang="fi-FI" sz="5000"/>
              <a:t>Sosiaalityön</a:t>
            </a:r>
            <a:r>
              <a:rPr lang="en-US" sz="5000"/>
              <a:t> </a:t>
            </a:r>
            <a:r>
              <a:rPr lang="fi-FI" sz="5000"/>
              <a:t>kehittämisen</a:t>
            </a:r>
            <a:r>
              <a:rPr lang="en-US" sz="5000"/>
              <a:t> </a:t>
            </a:r>
            <a:br>
              <a:rPr lang="en-US" sz="5000"/>
            </a:br>
            <a:r>
              <a:rPr lang="fi-FI" sz="5000"/>
              <a:t>tiekartta </a:t>
            </a:r>
            <a:r>
              <a:rPr lang="en-US" sz="5000"/>
              <a:t>2023 - 2025</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otsikko 2">
            <a:extLst>
              <a:ext uri="{FF2B5EF4-FFF2-40B4-BE49-F238E27FC236}">
                <a16:creationId xmlns:a16="http://schemas.microsoft.com/office/drawing/2014/main" id="{1A2274CE-562E-4EAE-94EC-93EA54B168CC}"/>
              </a:ext>
            </a:extLst>
          </p:cNvPr>
          <p:cNvSpPr>
            <a:spLocks noGrp="1"/>
          </p:cNvSpPr>
          <p:nvPr>
            <p:ph type="subTitle" idx="1"/>
          </p:nvPr>
        </p:nvSpPr>
        <p:spPr>
          <a:xfrm>
            <a:off x="763148" y="2723007"/>
            <a:ext cx="6894576" cy="3483864"/>
          </a:xfrm>
        </p:spPr>
        <p:txBody>
          <a:bodyPr vert="horz" lIns="91440" tIns="45720" rIns="91440" bIns="45720" rtlCol="0">
            <a:normAutofit lnSpcReduction="10000"/>
          </a:bodyPr>
          <a:lstStyle/>
          <a:p>
            <a:pPr algn="l"/>
            <a:r>
              <a:rPr lang="fi-FI" sz="3200" i="1">
                <a:latin typeface="+mj-lt"/>
              </a:rPr>
              <a:t>Luodaan yhdessä sosiaalityön</a:t>
            </a:r>
          </a:p>
          <a:p>
            <a:pPr algn="l"/>
            <a:r>
              <a:rPr lang="fi-FI" sz="3200" i="1">
                <a:latin typeface="+mj-lt"/>
              </a:rPr>
              <a:t>kehittämisen suuntaviivat!</a:t>
            </a:r>
          </a:p>
          <a:p>
            <a:pPr algn="l"/>
            <a:endParaRPr lang="fi-FI" sz="2200" i="1"/>
          </a:p>
          <a:p>
            <a:pPr algn="l"/>
            <a:endParaRPr lang="fi-FI" sz="2200" i="1"/>
          </a:p>
          <a:p>
            <a:pPr algn="l"/>
            <a:r>
              <a:rPr lang="fi-FI" sz="3900">
                <a:solidFill>
                  <a:schemeClr val="accent2"/>
                </a:solidFill>
              </a:rPr>
              <a:t>Työntekijäkyselyn sekä</a:t>
            </a:r>
          </a:p>
          <a:p>
            <a:pPr algn="l">
              <a:spcBef>
                <a:spcPts val="0"/>
              </a:spcBef>
            </a:pPr>
            <a:r>
              <a:rPr lang="fi-FI" sz="3900">
                <a:solidFill>
                  <a:schemeClr val="accent2"/>
                </a:solidFill>
              </a:rPr>
              <a:t>asiakkaille ja yhteistyötahoille toteutettujen kyselyjen tulokset</a:t>
            </a:r>
          </a:p>
          <a:p>
            <a:pPr indent="-228600" algn="l">
              <a:buFont typeface="Arial" panose="020B0604020202020204" pitchFamily="34" charset="0"/>
              <a:buChar char="•"/>
            </a:pPr>
            <a:endParaRPr lang="fi-FI" sz="2200"/>
          </a:p>
        </p:txBody>
      </p:sp>
      <p:pic>
        <p:nvPicPr>
          <p:cNvPr id="7" name="Kuva 6" descr="Kompassi">
            <a:extLst>
              <a:ext uri="{FF2B5EF4-FFF2-40B4-BE49-F238E27FC236}">
                <a16:creationId xmlns:a16="http://schemas.microsoft.com/office/drawing/2014/main" id="{10772B84-179F-4214-CB2E-A2D90A9A4015}"/>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7553"/>
          <a:stretch/>
        </p:blipFill>
        <p:spPr>
          <a:xfrm>
            <a:off x="7115121" y="2868837"/>
            <a:ext cx="4313731" cy="3412773"/>
          </a:xfrm>
          <a:prstGeom prst="rect">
            <a:avLst/>
          </a:prstGeom>
          <a:ln>
            <a:noFill/>
          </a:ln>
          <a:effectLst>
            <a:softEdge rad="112500"/>
          </a:effectLst>
        </p:spPr>
      </p:pic>
      <p:pic>
        <p:nvPicPr>
          <p:cNvPr id="8" name="Kuva 4">
            <a:extLst>
              <a:ext uri="{FF2B5EF4-FFF2-40B4-BE49-F238E27FC236}">
                <a16:creationId xmlns:a16="http://schemas.microsoft.com/office/drawing/2014/main" id="{011D68DF-9A1C-87C5-8241-EBCEA6E4D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333" y="6356350"/>
            <a:ext cx="1606140" cy="30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49A186F5-1024-0A7E-D255-DFC791432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53" y="6090001"/>
            <a:ext cx="1606140" cy="63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21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BF6557-EBEB-4AFA-8048-E166319D5FD9}"/>
              </a:ext>
            </a:extLst>
          </p:cNvPr>
          <p:cNvSpPr>
            <a:spLocks noGrp="1"/>
          </p:cNvSpPr>
          <p:nvPr>
            <p:ph type="title"/>
          </p:nvPr>
        </p:nvSpPr>
        <p:spPr>
          <a:xfrm>
            <a:off x="282428" y="281080"/>
            <a:ext cx="4760549" cy="2108712"/>
          </a:xfrm>
        </p:spPr>
        <p:txBody>
          <a:bodyPr>
            <a:normAutofit/>
          </a:bodyPr>
          <a:lstStyle/>
          <a:p>
            <a:r>
              <a:rPr lang="fi-FI" sz="2400">
                <a:solidFill>
                  <a:srgbClr val="000000"/>
                </a:solidFill>
                <a:latin typeface="+mn-lt"/>
                <a:ea typeface="Calibri" panose="020F0502020204030204" pitchFamily="34" charset="0"/>
                <a:cs typeface="Times New Roman" panose="02020603050405020304" pitchFamily="18" charset="0"/>
              </a:rPr>
              <a:t>Sosiaalityön kehittämisen Tiekartta muotoillaan yhdessä sosiaalityön ammattilaisten kanssa ja sen tavoitteena on toimia suunnannäyttäjänä kehittämistyölle. </a:t>
            </a:r>
            <a:br>
              <a:rPr lang="fi-FI" sz="2400">
                <a:solidFill>
                  <a:srgbClr val="000000"/>
                </a:solidFill>
                <a:latin typeface="+mn-lt"/>
                <a:ea typeface="Calibri" panose="020F0502020204030204" pitchFamily="34" charset="0"/>
                <a:cs typeface="Times New Roman" panose="02020603050405020304" pitchFamily="18" charset="0"/>
              </a:rPr>
            </a:br>
            <a:endParaRPr lang="fi-FI" sz="2400" b="1">
              <a:latin typeface="+mn-lt"/>
            </a:endParaRPr>
          </a:p>
        </p:txBody>
      </p:sp>
      <p:sp>
        <p:nvSpPr>
          <p:cNvPr id="3" name="Tekstiruutu 2">
            <a:extLst>
              <a:ext uri="{FF2B5EF4-FFF2-40B4-BE49-F238E27FC236}">
                <a16:creationId xmlns:a16="http://schemas.microsoft.com/office/drawing/2014/main" id="{92CF36E8-30D5-47DA-AC7A-4647D3C1932E}"/>
              </a:ext>
            </a:extLst>
          </p:cNvPr>
          <p:cNvSpPr txBox="1"/>
          <p:nvPr/>
        </p:nvSpPr>
        <p:spPr>
          <a:xfrm>
            <a:off x="282428" y="2391835"/>
            <a:ext cx="3397543"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Valmistelussa kuullaan ja huomioidaan asiakkaiden sekä yhteistyötahojen näkemyksiä kehittämistarpeista.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Tiekarttaan nostettavat yhteiset sosiaalityön kehittämisen suuntaviivat muotoillaan samansuuntaisiksi valtakunnallisten kehittämisohjelmien, hyvinvointialueen strategian ja hyvinvointialueen sosiaalityön johdon linjausten kanssa.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rPr>
              <a:t>Tiekartan muotoilussa hyödynnetään myös ajankohtaista tutkimustietoa.</a:t>
            </a:r>
            <a:endParaRPr kumimoji="0" lang="fi-FI"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Ryhmä 13">
            <a:extLst>
              <a:ext uri="{FF2B5EF4-FFF2-40B4-BE49-F238E27FC236}">
                <a16:creationId xmlns:a16="http://schemas.microsoft.com/office/drawing/2014/main" id="{D40B0CCE-7362-4D68-AB2A-68552BBD81BA}"/>
              </a:ext>
            </a:extLst>
          </p:cNvPr>
          <p:cNvGrpSpPr/>
          <p:nvPr/>
        </p:nvGrpSpPr>
        <p:grpSpPr>
          <a:xfrm>
            <a:off x="4054641" y="180474"/>
            <a:ext cx="7610553" cy="6587289"/>
            <a:chOff x="3140243" y="92676"/>
            <a:chExt cx="7806411" cy="6765324"/>
          </a:xfrm>
        </p:grpSpPr>
        <p:grpSp>
          <p:nvGrpSpPr>
            <p:cNvPr id="7" name="Ryhmä 6">
              <a:extLst>
                <a:ext uri="{FF2B5EF4-FFF2-40B4-BE49-F238E27FC236}">
                  <a16:creationId xmlns:a16="http://schemas.microsoft.com/office/drawing/2014/main" id="{30F8A810-0085-4384-A9B4-ADEE2CE811A9}"/>
                </a:ext>
              </a:extLst>
            </p:cNvPr>
            <p:cNvGrpSpPr/>
            <p:nvPr/>
          </p:nvGrpSpPr>
          <p:grpSpPr>
            <a:xfrm>
              <a:off x="3140243" y="92676"/>
              <a:ext cx="7806411" cy="6765324"/>
              <a:chOff x="3297258" y="858794"/>
              <a:chExt cx="5494398" cy="5211805"/>
            </a:xfrm>
          </p:grpSpPr>
          <p:sp>
            <p:nvSpPr>
              <p:cNvPr id="8" name="Vapaamuotoinen: Muoto 7">
                <a:extLst>
                  <a:ext uri="{FF2B5EF4-FFF2-40B4-BE49-F238E27FC236}">
                    <a16:creationId xmlns:a16="http://schemas.microsoft.com/office/drawing/2014/main" id="{64BDF8B0-0948-45B0-B4D6-DB2DF7D8CF28}"/>
                  </a:ext>
                </a:extLst>
              </p:cNvPr>
              <p:cNvSpPr/>
              <p:nvPr/>
            </p:nvSpPr>
            <p:spPr>
              <a:xfrm>
                <a:off x="5663039" y="858794"/>
                <a:ext cx="3128617" cy="315030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Valtakunnallisten ja alueellisten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strategioiden yhteisiä teemoja</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Laatu, saatavuus, oikea-aikaisuus, jatkuvuus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Varhainen ja ennakoiva työ</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Vaikuttavuus, kustannustehokkuus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Monialaisuus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Asiakaskokemus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Yhteistyö ja yhdessä tekeminen (kunnat, järjestöt…)</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Tieto- ja tutkimusperustaisuus</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Vapaamuotoinen: Muoto 8">
                <a:extLst>
                  <a:ext uri="{FF2B5EF4-FFF2-40B4-BE49-F238E27FC236}">
                    <a16:creationId xmlns:a16="http://schemas.microsoft.com/office/drawing/2014/main" id="{3F4E70D1-0E84-4EA4-A9E9-2357521E7A6B}"/>
                  </a:ext>
                </a:extLst>
              </p:cNvPr>
              <p:cNvSpPr/>
              <p:nvPr/>
            </p:nvSpPr>
            <p:spPr>
              <a:xfrm>
                <a:off x="5663039" y="2927052"/>
                <a:ext cx="3075322" cy="310692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Vapaamuotoinen: Muoto 9">
                <a:extLst>
                  <a:ext uri="{FF2B5EF4-FFF2-40B4-BE49-F238E27FC236}">
                    <a16:creationId xmlns:a16="http://schemas.microsoft.com/office/drawing/2014/main" id="{6469AA98-9E24-4BE3-A491-615C586879E9}"/>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6">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400" b="1" i="0" u="none" strike="noStrike" kern="1200" cap="none" spc="0" normalizeH="0" baseline="0" noProof="0" err="1">
                    <a:ln>
                      <a:noFill/>
                    </a:ln>
                    <a:solidFill>
                      <a:prstClr val="black"/>
                    </a:solidFill>
                    <a:effectLst/>
                    <a:uLnTx/>
                    <a:uFillTx/>
                    <a:latin typeface="Calibri" panose="020F0502020204030204"/>
                    <a:ea typeface="+mn-ea"/>
                    <a:cs typeface="+mn-cs"/>
                  </a:rPr>
                  <a:t>HVA:n</a:t>
                </a: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 johdon ja esimiesten linjaukset</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Tiekartan tilannekatsaukset Peson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rPr>
                  <a:t>Joryissa</a:t>
                </a: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rPr>
                  <a:t>IKU:n</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huomiointi</a:t>
                </a:r>
              </a:p>
              <a:p>
                <a:pPr marL="171450" marR="0" lvl="0" indent="-171450" algn="ctr" defTabSz="1155700" rtl="0" eaLnBrk="1" fontAlgn="auto" latinLnBrk="0" hangingPunct="1">
                  <a:lnSpc>
                    <a:spcPct val="90000"/>
                  </a:lnSpc>
                  <a:spcBef>
                    <a:spcPct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Esimiesryhmän linjaukset ja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luonnosten kommentit</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Työntekijöiden tieto</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Kysely työntekijöille ja esimiehille</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 Verkostopäivä sosiaalityön ammattilaisille 17.5.23</a:t>
                </a: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Innostuneet kehittäjät –työryhmän tuki</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ctr" defTabSz="1155700" rtl="0" eaLnBrk="1" fontAlgn="auto" latinLnBrk="0" hangingPunct="1">
                  <a:lnSpc>
                    <a:spcPct val="90000"/>
                  </a:lnSpc>
                  <a:spcBef>
                    <a:spcPct val="0"/>
                  </a:spcBef>
                  <a:spcAft>
                    <a:spcPct val="35000"/>
                  </a:spcAft>
                  <a:buClrTx/>
                  <a:buSzTx/>
                  <a:buFontTx/>
                  <a:buChar char="-"/>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kstiruutu 11">
              <a:extLst>
                <a:ext uri="{FF2B5EF4-FFF2-40B4-BE49-F238E27FC236}">
                  <a16:creationId xmlns:a16="http://schemas.microsoft.com/office/drawing/2014/main" id="{24E1858C-8913-484D-BA2D-4FE26540A01E}"/>
                </a:ext>
              </a:extLst>
            </p:cNvPr>
            <p:cNvSpPr txBox="1"/>
            <p:nvPr/>
          </p:nvSpPr>
          <p:spPr>
            <a:xfrm>
              <a:off x="7825345" y="4182012"/>
              <a:ext cx="2479935" cy="2152606"/>
            </a:xfrm>
            <a:prstGeom prst="rect">
              <a:avLst/>
            </a:prstGeom>
            <a:noFill/>
          </p:spPr>
          <p:txBody>
            <a:bodyPr wrap="square">
              <a:spAutoFit/>
            </a:bodyPr>
            <a:lstStyle/>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Asiakkailta ja yhteistyötahoilta </a:t>
              </a:r>
            </a:p>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kootut kehittämistarpeet</a:t>
              </a:r>
            </a:p>
            <a:p>
              <a:pPr marL="171450" marR="0" lvl="1" indent="-171450" algn="l" defTabSz="222250" rtl="0" eaLnBrk="1" fontAlgn="auto" latinLnBrk="0" hangingPunct="1">
                <a:lnSpc>
                  <a:spcPct val="90000"/>
                </a:lnSpc>
                <a:spcBef>
                  <a:spcPct val="0"/>
                </a:spcBef>
                <a:spcAft>
                  <a:spcPct val="1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Lyhyt ja yksinkertainen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rPr>
                <a:t>Forms</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–kysely asiakkaille ja yhteistyötahoille</a:t>
              </a:r>
            </a:p>
            <a:p>
              <a:pPr marL="171450" marR="0" lvl="1" indent="-171450" algn="l" defTabSz="222250" rtl="0" eaLnBrk="1" fontAlgn="auto" latinLnBrk="0" hangingPunct="1">
                <a:lnSpc>
                  <a:spcPct val="90000"/>
                </a:lnSpc>
                <a:spcBef>
                  <a:spcPct val="0"/>
                </a:spcBef>
                <a:spcAft>
                  <a:spcPct val="1500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Jakelu mahdollisimman laajalti ja monipuolisesti siten, että vastaajat edustaisivat eri sosiaalihuollon palvelujen asiakkaita.</a:t>
              </a:r>
            </a:p>
          </p:txBody>
        </p:sp>
      </p:grpSp>
      <p:pic>
        <p:nvPicPr>
          <p:cNvPr id="13" name="Picture 11">
            <a:extLst>
              <a:ext uri="{FF2B5EF4-FFF2-40B4-BE49-F238E27FC236}">
                <a16:creationId xmlns:a16="http://schemas.microsoft.com/office/drawing/2014/main" id="{BA448696-C4CD-4A3D-BA82-C8AA5669AB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9731" y="6121021"/>
            <a:ext cx="553070" cy="557679"/>
          </a:xfrm>
          <a:prstGeom prst="rect">
            <a:avLst/>
          </a:prstGeom>
        </p:spPr>
      </p:pic>
      <p:sp>
        <p:nvSpPr>
          <p:cNvPr id="4" name="Alatunnisteen paikkamerkki 3">
            <a:extLst>
              <a:ext uri="{FF2B5EF4-FFF2-40B4-BE49-F238E27FC236}">
                <a16:creationId xmlns:a16="http://schemas.microsoft.com/office/drawing/2014/main" id="{DFA59B8B-3B2D-472D-86E1-B896E9AD4B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5" name="Dian numeron paikkamerkki 4">
            <a:extLst>
              <a:ext uri="{FF2B5EF4-FFF2-40B4-BE49-F238E27FC236}">
                <a16:creationId xmlns:a16="http://schemas.microsoft.com/office/drawing/2014/main" id="{F73ECA44-18DD-4104-9BE5-249182D75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233AC-960C-406C-B0F6-74CC6B9F1A90}"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Vapaamuotoinen: Muoto 14">
            <a:extLst>
              <a:ext uri="{FF2B5EF4-FFF2-40B4-BE49-F238E27FC236}">
                <a16:creationId xmlns:a16="http://schemas.microsoft.com/office/drawing/2014/main" id="{272D1461-6DBB-48C7-8CE8-F4AF639E54A1}"/>
              </a:ext>
            </a:extLst>
          </p:cNvPr>
          <p:cNvSpPr/>
          <p:nvPr/>
        </p:nvSpPr>
        <p:spPr>
          <a:xfrm>
            <a:off x="5039075" y="696843"/>
            <a:ext cx="2970554" cy="285683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4">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rPr>
              <a:t>Tutkimustieto</a:t>
            </a:r>
          </a:p>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Ajankohtainen, </a:t>
            </a:r>
          </a:p>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sosiaalityön </a:t>
            </a:r>
          </a:p>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tutkimuksesta </a:t>
            </a:r>
          </a:p>
          <a:p>
            <a:pPr marL="0" marR="0" lvl="1" indent="0" algn="l" defTabSz="222250" rtl="0" eaLnBrk="1" fontAlgn="auto" latinLnBrk="0" hangingPunct="1">
              <a:lnSpc>
                <a:spcPct val="90000"/>
              </a:lnSpc>
              <a:spcBef>
                <a:spcPct val="0"/>
              </a:spcBef>
              <a:spcAft>
                <a:spcPct val="150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nouseva tieto</a:t>
            </a:r>
          </a:p>
          <a:p>
            <a:pPr marL="0" marR="0" lvl="1" indent="0" algn="l" defTabSz="222250" rtl="0" eaLnBrk="1" fontAlgn="auto" latinLnBrk="0" hangingPunct="1">
              <a:lnSpc>
                <a:spcPct val="90000"/>
              </a:lnSpc>
              <a:spcBef>
                <a:spcPct val="0"/>
              </a:spcBef>
              <a:spcAft>
                <a:spcPct val="1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222250" rtl="0" eaLnBrk="1" fontAlgn="auto" latinLnBrk="0" hangingPunct="1">
              <a:lnSpc>
                <a:spcPct val="90000"/>
              </a:lnSpc>
              <a:spcBef>
                <a:spcPct val="0"/>
              </a:spcBef>
              <a:spcAft>
                <a:spcPct val="1500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äivämäärän paikkamerkki 5">
            <a:extLst>
              <a:ext uri="{FF2B5EF4-FFF2-40B4-BE49-F238E27FC236}">
                <a16:creationId xmlns:a16="http://schemas.microsoft.com/office/drawing/2014/main" id="{B4165549-A6B0-C2ED-C2CB-268DE66591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17.5.2023</a:t>
            </a:r>
          </a:p>
        </p:txBody>
      </p:sp>
      <p:sp>
        <p:nvSpPr>
          <p:cNvPr id="11" name="Ellipsi 10">
            <a:extLst>
              <a:ext uri="{FF2B5EF4-FFF2-40B4-BE49-F238E27FC236}">
                <a16:creationId xmlns:a16="http://schemas.microsoft.com/office/drawing/2014/main" id="{4994BE1F-61CE-A308-C49C-E86BB16A1360}"/>
              </a:ext>
            </a:extLst>
          </p:cNvPr>
          <p:cNvSpPr/>
          <p:nvPr/>
        </p:nvSpPr>
        <p:spPr>
          <a:xfrm>
            <a:off x="4655890" y="4932727"/>
            <a:ext cx="2601885" cy="654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lipsi 15">
            <a:extLst>
              <a:ext uri="{FF2B5EF4-FFF2-40B4-BE49-F238E27FC236}">
                <a16:creationId xmlns:a16="http://schemas.microsoft.com/office/drawing/2014/main" id="{0B540250-836F-3FCB-22CC-097DE2A74C71}"/>
              </a:ext>
            </a:extLst>
          </p:cNvPr>
          <p:cNvSpPr/>
          <p:nvPr/>
        </p:nvSpPr>
        <p:spPr>
          <a:xfrm>
            <a:off x="8296712" y="4064000"/>
            <a:ext cx="2743200" cy="855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73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uva 7" descr="Piirretty tarkistusluettelo ja lyijykynä">
            <a:extLst>
              <a:ext uri="{FF2B5EF4-FFF2-40B4-BE49-F238E27FC236}">
                <a16:creationId xmlns:a16="http://schemas.microsoft.com/office/drawing/2014/main" id="{90191B72-7705-23FF-8457-33C3271355C0}"/>
              </a:ext>
            </a:extLst>
          </p:cNvPr>
          <p:cNvPicPr>
            <a:picLocks noChangeAspect="1"/>
          </p:cNvPicPr>
          <p:nvPr/>
        </p:nvPicPr>
        <p:blipFill rotWithShape="1">
          <a:blip r:embed="rId2">
            <a:extLst>
              <a:ext uri="{28A0092B-C50C-407E-A947-70E740481C1C}">
                <a14:useLocalDpi xmlns:a14="http://schemas.microsoft.com/office/drawing/2010/main" val="0"/>
              </a:ext>
            </a:extLst>
          </a:blip>
          <a:srcRect t="6845" r="13818" b="2246"/>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3A306C91-2B59-48D4-A2D1-C77B66658794}"/>
              </a:ext>
            </a:extLst>
          </p:cNvPr>
          <p:cNvSpPr>
            <a:spLocks noGrp="1"/>
          </p:cNvSpPr>
          <p:nvPr>
            <p:ph type="title"/>
          </p:nvPr>
        </p:nvSpPr>
        <p:spPr>
          <a:xfrm>
            <a:off x="424815" y="940989"/>
            <a:ext cx="5724906" cy="677416"/>
          </a:xfrm>
        </p:spPr>
        <p:txBody>
          <a:bodyPr anchor="b">
            <a:normAutofit/>
          </a:bodyPr>
          <a:lstStyle/>
          <a:p>
            <a:r>
              <a:rPr lang="fi-FI" sz="4000" b="1"/>
              <a:t>Työntekijäkyselyn toteutus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6647F82B-8CA4-46AC-9154-C506E6C69C70}"/>
              </a:ext>
            </a:extLst>
          </p:cNvPr>
          <p:cNvSpPr>
            <a:spLocks noGrp="1"/>
          </p:cNvSpPr>
          <p:nvPr>
            <p:ph idx="1"/>
          </p:nvPr>
        </p:nvSpPr>
        <p:spPr>
          <a:xfrm>
            <a:off x="371094" y="1760221"/>
            <a:ext cx="6876995" cy="4891452"/>
          </a:xfrm>
        </p:spPr>
        <p:txBody>
          <a:bodyPr anchor="t">
            <a:normAutofit fontScale="92500" lnSpcReduction="20000"/>
          </a:bodyPr>
          <a:lstStyle/>
          <a:p>
            <a:r>
              <a:rPr lang="fi-FI" sz="2000">
                <a:ea typeface="Calibri" panose="020F0502020204030204" pitchFamily="34" charset="0"/>
                <a:cs typeface="Times New Roman" panose="02020603050405020304" pitchFamily="18" charset="0"/>
              </a:rPr>
              <a:t>Verso toimi kyselyn toteuttajana</a:t>
            </a:r>
          </a:p>
          <a:p>
            <a:r>
              <a:rPr lang="fi-FI" sz="2000">
                <a:effectLst/>
                <a:ea typeface="Calibri" panose="020F0502020204030204" pitchFamily="34" charset="0"/>
                <a:cs typeface="Times New Roman" panose="02020603050405020304" pitchFamily="18" charset="0"/>
              </a:rPr>
              <a:t>Tietotarpeiden määrittelyyn ja kyselyn suunnitteluun osallistuivat myös mm. sosiaalityön esimiestyöryhmä, kehittä</a:t>
            </a:r>
            <a:r>
              <a:rPr lang="fi-FI" sz="2000">
                <a:ea typeface="Calibri" panose="020F0502020204030204" pitchFamily="34" charset="0"/>
                <a:cs typeface="Times New Roman" panose="02020603050405020304" pitchFamily="18" charset="0"/>
              </a:rPr>
              <a:t>mistyöryhmä ja Peson johtoryhmä</a:t>
            </a:r>
          </a:p>
          <a:p>
            <a:r>
              <a:rPr lang="fi-FI" sz="2000">
                <a:ea typeface="Calibri" panose="020F0502020204030204" pitchFamily="34" charset="0"/>
                <a:cs typeface="Times New Roman" panose="02020603050405020304" pitchFamily="18" charset="0"/>
              </a:rPr>
              <a:t>Jakelu 367 henkilölle sähköpostitse </a:t>
            </a:r>
            <a:r>
              <a:rPr lang="fi-FI" sz="2000" err="1">
                <a:ea typeface="Calibri" panose="020F0502020204030204" pitchFamily="34" charset="0"/>
                <a:cs typeface="Times New Roman" panose="02020603050405020304" pitchFamily="18" charset="0"/>
              </a:rPr>
              <a:t>HR:sta</a:t>
            </a:r>
            <a:r>
              <a:rPr lang="fi-FI" sz="2000">
                <a:ea typeface="Calibri" panose="020F0502020204030204" pitchFamily="34" charset="0"/>
                <a:cs typeface="Times New Roman" panose="02020603050405020304" pitchFamily="18" charset="0"/>
              </a:rPr>
              <a:t> saadulla jakelulistalla</a:t>
            </a:r>
          </a:p>
          <a:p>
            <a:pPr lvl="1"/>
            <a:r>
              <a:rPr lang="fi-FI" sz="1600">
                <a:effectLst/>
                <a:latin typeface="Calibri" panose="020F0502020204030204" pitchFamily="34" charset="0"/>
                <a:ea typeface="Calibri" panose="020F0502020204030204" pitchFamily="34" charset="0"/>
                <a:cs typeface="Times New Roman" panose="02020603050405020304" pitchFamily="18" charset="0"/>
              </a:rPr>
              <a:t>A</a:t>
            </a:r>
            <a:r>
              <a:rPr lang="fi-FI" sz="1800">
                <a:effectLst/>
                <a:latin typeface="Calibri" panose="020F0502020204030204" pitchFamily="34" charset="0"/>
                <a:ea typeface="Calibri" panose="020F0502020204030204" pitchFamily="34" charset="0"/>
              </a:rPr>
              <a:t>siakasohjaukset, omatyöntekijät </a:t>
            </a:r>
          </a:p>
          <a:p>
            <a:pPr lvl="1"/>
            <a:r>
              <a:rPr lang="fi-FI" sz="1800">
                <a:latin typeface="Calibri" panose="020F0502020204030204" pitchFamily="34" charset="0"/>
                <a:ea typeface="Calibri" panose="020F0502020204030204" pitchFamily="34" charset="0"/>
              </a:rPr>
              <a:t>Terveydenhuollon sosiaalityö </a:t>
            </a:r>
          </a:p>
          <a:p>
            <a:pPr lvl="1"/>
            <a:r>
              <a:rPr lang="fi-FI" sz="1800">
                <a:effectLst/>
                <a:latin typeface="Calibri" panose="020F0502020204030204" pitchFamily="34" charset="0"/>
                <a:ea typeface="Calibri" panose="020F0502020204030204" pitchFamily="34" charset="0"/>
              </a:rPr>
              <a:t>Gerontologinen sosiaalityö</a:t>
            </a:r>
          </a:p>
          <a:p>
            <a:pPr lvl="1"/>
            <a:r>
              <a:rPr lang="fi-FI" sz="1800">
                <a:effectLst/>
                <a:latin typeface="Calibri" panose="020F0502020204030204" pitchFamily="34" charset="0"/>
                <a:ea typeface="Calibri" panose="020F0502020204030204" pitchFamily="34" charset="0"/>
              </a:rPr>
              <a:t>Oppilashuolto</a:t>
            </a:r>
          </a:p>
          <a:p>
            <a:pPr lvl="1"/>
            <a:r>
              <a:rPr lang="fi-FI" sz="1800">
                <a:latin typeface="Calibri" panose="020F0502020204030204" pitchFamily="34" charset="0"/>
                <a:ea typeface="Calibri" panose="020F0502020204030204" pitchFamily="34" charset="0"/>
              </a:rPr>
              <a:t>Psykososiaalisen kuntoutuksen sosiaalityö</a:t>
            </a:r>
          </a:p>
          <a:p>
            <a:pPr lvl="1"/>
            <a:r>
              <a:rPr lang="fi-FI" sz="1800">
                <a:effectLst/>
                <a:latin typeface="Calibri" panose="020F0502020204030204" pitchFamily="34" charset="0"/>
                <a:ea typeface="Calibri" panose="020F0502020204030204" pitchFamily="34" charset="0"/>
              </a:rPr>
              <a:t>Sosiaalipäivystys</a:t>
            </a:r>
          </a:p>
          <a:p>
            <a:pPr lvl="1"/>
            <a:r>
              <a:rPr lang="fi-FI" sz="1800">
                <a:latin typeface="Calibri" panose="020F0502020204030204" pitchFamily="34" charset="0"/>
                <a:ea typeface="Calibri" panose="020F0502020204030204" pitchFamily="34" charset="0"/>
              </a:rPr>
              <a:t>Sosiaaliasiamiehet</a:t>
            </a:r>
            <a:endParaRPr lang="fi-FI" sz="1800">
              <a:effectLst/>
              <a:latin typeface="Calibri" panose="020F0502020204030204" pitchFamily="34" charset="0"/>
              <a:ea typeface="Calibri" panose="020F0502020204030204" pitchFamily="34" charset="0"/>
            </a:endParaRPr>
          </a:p>
          <a:p>
            <a:pPr lvl="1"/>
            <a:r>
              <a:rPr lang="fi-FI" sz="1800">
                <a:effectLst/>
                <a:latin typeface="Calibri" panose="020F0502020204030204" pitchFamily="34" charset="0"/>
                <a:ea typeface="Calibri" panose="020F0502020204030204" pitchFamily="34" charset="0"/>
              </a:rPr>
              <a:t>Sosiaalialan osaamiskeskus</a:t>
            </a:r>
          </a:p>
          <a:p>
            <a:pPr marL="457200" lvl="1" indent="0">
              <a:buNone/>
            </a:pPr>
            <a:r>
              <a:rPr lang="fi-FI" sz="1800">
                <a:effectLst/>
                <a:latin typeface="Calibri" panose="020F0502020204030204" pitchFamily="34" charset="0"/>
                <a:ea typeface="Calibri" panose="020F0502020204030204" pitchFamily="34" charset="0"/>
              </a:rPr>
              <a:t>Palvelutuotanto rajattiin kyselyn ulkopuolelle</a:t>
            </a:r>
            <a:r>
              <a:rPr lang="fi-FI" sz="1600">
                <a:ea typeface="Calibri" panose="020F0502020204030204" pitchFamily="34" charset="0"/>
                <a:cs typeface="Times New Roman" panose="02020603050405020304" pitchFamily="18" charset="0"/>
              </a:rPr>
              <a:t>	</a:t>
            </a:r>
          </a:p>
          <a:p>
            <a:r>
              <a:rPr lang="fi-FI" sz="2000">
                <a:effectLst/>
                <a:ea typeface="Calibri" panose="020F0502020204030204" pitchFamily="34" charset="0"/>
                <a:cs typeface="Times New Roman" panose="02020603050405020304" pitchFamily="18" charset="0"/>
              </a:rPr>
              <a:t>Vastausaika 29.3. – 24.4.2023</a:t>
            </a:r>
          </a:p>
          <a:p>
            <a:r>
              <a:rPr lang="fi-FI" sz="2000">
                <a:effectLst/>
                <a:ea typeface="Calibri" panose="020F0502020204030204" pitchFamily="34" charset="0"/>
                <a:cs typeface="Times New Roman" panose="02020603050405020304" pitchFamily="18" charset="0"/>
              </a:rPr>
              <a:t>Muistutukset sähköpostitse 14.4. ja 20.4.</a:t>
            </a:r>
          </a:p>
          <a:p>
            <a:r>
              <a:rPr lang="fi-FI" sz="2000">
                <a:ea typeface="Calibri" panose="020F0502020204030204" pitchFamily="34" charset="0"/>
                <a:cs typeface="Times New Roman" panose="02020603050405020304" pitchFamily="18" charset="0"/>
              </a:rPr>
              <a:t>Vastauksia kaikkiaan 93 kpl </a:t>
            </a:r>
            <a:r>
              <a:rPr lang="fi-FI" sz="2000">
                <a:ea typeface="Calibri" panose="020F0502020204030204" pitchFamily="34" charset="0"/>
                <a:cs typeface="Times New Roman" panose="02020603050405020304" pitchFamily="18" charset="0"/>
                <a:sym typeface="Wingdings" panose="05000000000000000000" pitchFamily="2" charset="2"/>
              </a:rPr>
              <a:t> v</a:t>
            </a:r>
            <a:r>
              <a:rPr lang="fi-FI" sz="2000">
                <a:effectLst/>
                <a:ea typeface="Calibri" panose="020F0502020204030204" pitchFamily="34" charset="0"/>
                <a:cs typeface="Times New Roman" panose="02020603050405020304" pitchFamily="18" charset="0"/>
              </a:rPr>
              <a:t>astausprosentti matalahko, 25 %</a:t>
            </a:r>
          </a:p>
        </p:txBody>
      </p:sp>
      <p:sp>
        <p:nvSpPr>
          <p:cNvPr id="4" name="Päivämäärän paikkamerkki 3">
            <a:extLst>
              <a:ext uri="{FF2B5EF4-FFF2-40B4-BE49-F238E27FC236}">
                <a16:creationId xmlns:a16="http://schemas.microsoft.com/office/drawing/2014/main" id="{EF5EB8AB-5A66-0D53-3841-57B7386779BB}"/>
              </a:ext>
            </a:extLst>
          </p:cNvPr>
          <p:cNvSpPr>
            <a:spLocks noGrp="1"/>
          </p:cNvSpPr>
          <p:nvPr>
            <p:ph type="dt" sz="half" idx="10"/>
          </p:nvPr>
        </p:nvSpPr>
        <p:spPr>
          <a:xfrm>
            <a:off x="371094" y="6356350"/>
            <a:ext cx="1828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328D93D8-C80F-0278-FF24-615EE0699B19}"/>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465D9E75-52D3-4EBF-42E3-067938D9000A}"/>
              </a:ext>
            </a:extLst>
          </p:cNvPr>
          <p:cNvSpPr>
            <a:spLocks noGrp="1"/>
          </p:cNvSpPr>
          <p:nvPr>
            <p:ph type="sldNum" sz="quarter" idx="12"/>
          </p:nvPr>
        </p:nvSpPr>
        <p:spPr>
          <a:xfrm>
            <a:off x="9077706"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CD070D-B852-41F4-9DA3-6CF4AFDFD6EA}" type="slidenum">
              <a:rPr kumimoji="0" lang="fi-FI"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fi-FI"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6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6745D1-EB60-AE5B-97C4-62CA20F2B704}"/>
              </a:ext>
            </a:extLst>
          </p:cNvPr>
          <p:cNvSpPr>
            <a:spLocks noGrp="1"/>
          </p:cNvSpPr>
          <p:nvPr>
            <p:ph type="title"/>
          </p:nvPr>
        </p:nvSpPr>
        <p:spPr>
          <a:xfrm>
            <a:off x="6249225" y="440313"/>
            <a:ext cx="5576455" cy="1358294"/>
          </a:xfrm>
        </p:spPr>
        <p:txBody>
          <a:bodyPr>
            <a:normAutofit/>
          </a:bodyPr>
          <a:lstStyle/>
          <a:p>
            <a:pPr algn="ctr"/>
            <a:r>
              <a:rPr lang="fi-FI" sz="4000" b="1"/>
              <a:t>Työntekijäkyselyn vastaajat</a:t>
            </a:r>
          </a:p>
        </p:txBody>
      </p:sp>
      <p:sp>
        <p:nvSpPr>
          <p:cNvPr id="4" name="Päivämäärän paikkamerkki 3">
            <a:extLst>
              <a:ext uri="{FF2B5EF4-FFF2-40B4-BE49-F238E27FC236}">
                <a16:creationId xmlns:a16="http://schemas.microsoft.com/office/drawing/2014/main" id="{A8B1CD45-F7E1-E0E4-9A42-EF543F7B1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17.5.2023</a:t>
            </a:r>
          </a:p>
        </p:txBody>
      </p:sp>
      <p:sp>
        <p:nvSpPr>
          <p:cNvPr id="5" name="Alatunnisteen paikkamerkki 4">
            <a:extLst>
              <a:ext uri="{FF2B5EF4-FFF2-40B4-BE49-F238E27FC236}">
                <a16:creationId xmlns:a16="http://schemas.microsoft.com/office/drawing/2014/main" id="{34061484-B9AB-C97A-0735-7521C9B085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TC</a:t>
            </a:r>
          </a:p>
        </p:txBody>
      </p:sp>
      <p:sp>
        <p:nvSpPr>
          <p:cNvPr id="6" name="Dian numeron paikkamerkki 5">
            <a:extLst>
              <a:ext uri="{FF2B5EF4-FFF2-40B4-BE49-F238E27FC236}">
                <a16:creationId xmlns:a16="http://schemas.microsoft.com/office/drawing/2014/main" id="{16B27A48-13FE-483A-0733-F81BA7219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CD070D-B852-41F4-9DA3-6CF4AFDFD6E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1">
            <a:extLst>
              <a:ext uri="{FF2B5EF4-FFF2-40B4-BE49-F238E27FC236}">
                <a16:creationId xmlns:a16="http://schemas.microsoft.com/office/drawing/2014/main" id="{00000000-0008-0000-0000-000002000000}"/>
              </a:ext>
            </a:extLst>
          </p:cNvPr>
          <p:cNvGraphicFramePr>
            <a:graphicFrameLocks/>
          </p:cNvGraphicFramePr>
          <p:nvPr/>
        </p:nvGraphicFramePr>
        <p:xfrm>
          <a:off x="366320" y="797276"/>
          <a:ext cx="5105400" cy="242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
            <a:extLst>
              <a:ext uri="{FF2B5EF4-FFF2-40B4-BE49-F238E27FC236}">
                <a16:creationId xmlns:a16="http://schemas.microsoft.com/office/drawing/2014/main" id="{00000000-0008-0000-0100-000002000000}"/>
              </a:ext>
            </a:extLst>
          </p:cNvPr>
          <p:cNvGraphicFramePr>
            <a:graphicFrameLocks/>
          </p:cNvGraphicFramePr>
          <p:nvPr/>
        </p:nvGraphicFramePr>
        <p:xfrm>
          <a:off x="366320" y="3939844"/>
          <a:ext cx="5105400" cy="242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
            <a:extLst>
              <a:ext uri="{FF2B5EF4-FFF2-40B4-BE49-F238E27FC236}">
                <a16:creationId xmlns:a16="http://schemas.microsoft.com/office/drawing/2014/main" id="{00000000-0008-0000-0200-000002000000}"/>
              </a:ext>
            </a:extLst>
          </p:cNvPr>
          <p:cNvGraphicFramePr>
            <a:graphicFrameLocks/>
          </p:cNvGraphicFramePr>
          <p:nvPr/>
        </p:nvGraphicFramePr>
        <p:xfrm>
          <a:off x="6096000" y="2499931"/>
          <a:ext cx="5989452" cy="24288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EBF362A4-0DF5-86E9-ECFD-12766A5B78C1}"/>
              </a:ext>
            </a:extLst>
          </p:cNvPr>
          <p:cNvSpPr txBox="1"/>
          <p:nvPr/>
        </p:nvSpPr>
        <p:spPr>
          <a:xfrm>
            <a:off x="366320" y="440313"/>
            <a:ext cx="11066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Sukupuoli</a:t>
            </a:r>
          </a:p>
        </p:txBody>
      </p:sp>
      <p:sp>
        <p:nvSpPr>
          <p:cNvPr id="11" name="Tekstiruutu 10">
            <a:extLst>
              <a:ext uri="{FF2B5EF4-FFF2-40B4-BE49-F238E27FC236}">
                <a16:creationId xmlns:a16="http://schemas.microsoft.com/office/drawing/2014/main" id="{F5ACB79E-B381-4BF0-6F68-37A2C751CFDA}"/>
              </a:ext>
            </a:extLst>
          </p:cNvPr>
          <p:cNvSpPr txBox="1"/>
          <p:nvPr/>
        </p:nvSpPr>
        <p:spPr>
          <a:xfrm>
            <a:off x="366320" y="3583114"/>
            <a:ext cx="1055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Ikäryhmä</a:t>
            </a:r>
          </a:p>
        </p:txBody>
      </p:sp>
      <p:sp>
        <p:nvSpPr>
          <p:cNvPr id="12" name="Tekstiruutu 11">
            <a:extLst>
              <a:ext uri="{FF2B5EF4-FFF2-40B4-BE49-F238E27FC236}">
                <a16:creationId xmlns:a16="http://schemas.microsoft.com/office/drawing/2014/main" id="{D24489FC-2E0A-C491-C142-42B4005BCA1E}"/>
              </a:ext>
            </a:extLst>
          </p:cNvPr>
          <p:cNvSpPr txBox="1"/>
          <p:nvPr/>
        </p:nvSpPr>
        <p:spPr>
          <a:xfrm>
            <a:off x="6096000" y="2057865"/>
            <a:ext cx="1244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Työtehtävä</a:t>
            </a:r>
          </a:p>
        </p:txBody>
      </p:sp>
      <p:sp>
        <p:nvSpPr>
          <p:cNvPr id="13" name="Tekstiruutu 12">
            <a:extLst>
              <a:ext uri="{FF2B5EF4-FFF2-40B4-BE49-F238E27FC236}">
                <a16:creationId xmlns:a16="http://schemas.microsoft.com/office/drawing/2014/main" id="{61932D02-3B55-E275-6890-45944CF2C77C}"/>
              </a:ext>
            </a:extLst>
          </p:cNvPr>
          <p:cNvSpPr txBox="1"/>
          <p:nvPr/>
        </p:nvSpPr>
        <p:spPr>
          <a:xfrm>
            <a:off x="6042726" y="5154281"/>
            <a:ext cx="59894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Muu: johtava sosiaalityöntekijä, esihenkilö, kuraattori, asiantuntija…</a:t>
            </a:r>
          </a:p>
        </p:txBody>
      </p:sp>
    </p:spTree>
    <p:extLst>
      <p:ext uri="{BB962C8B-B14F-4D97-AF65-F5344CB8AC3E}">
        <p14:creationId xmlns:p14="http://schemas.microsoft.com/office/powerpoint/2010/main" val="1648011378"/>
      </p:ext>
    </p:extLst>
  </p:cSld>
  <p:clrMapOvr>
    <a:masterClrMapping/>
  </p:clrMapOvr>
</p:sld>
</file>

<file path=ppt/theme/theme1.xml><?xml version="1.0" encoding="utf-8"?>
<a:theme xmlns:a="http://schemas.openxmlformats.org/drawingml/2006/main" name="1_Office-teema">
  <a:themeElements>
    <a:clrScheme name="Päijäthäme">
      <a:dk1>
        <a:srgbClr val="000000"/>
      </a:dk1>
      <a:lt1>
        <a:srgbClr val="FFFFFF"/>
      </a:lt1>
      <a:dk2>
        <a:srgbClr val="384B85"/>
      </a:dk2>
      <a:lt2>
        <a:srgbClr val="FEFFFF"/>
      </a:lt2>
      <a:accent1>
        <a:srgbClr val="3F77BC"/>
      </a:accent1>
      <a:accent2>
        <a:srgbClr val="739DD2"/>
      </a:accent2>
      <a:accent3>
        <a:srgbClr val="F04E4C"/>
      </a:accent3>
      <a:accent4>
        <a:srgbClr val="FFCE00"/>
      </a:accent4>
      <a:accent5>
        <a:srgbClr val="EA983E"/>
      </a:accent5>
      <a:accent6>
        <a:srgbClr val="8ABC41"/>
      </a:accent6>
      <a:hlink>
        <a:srgbClr val="384B85"/>
      </a:hlink>
      <a:folHlink>
        <a:srgbClr val="3F77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ema">
  <a:themeElements>
    <a:clrScheme name="Päijäthäme">
      <a:dk1>
        <a:srgbClr val="000000"/>
      </a:dk1>
      <a:lt1>
        <a:srgbClr val="FFFFFF"/>
      </a:lt1>
      <a:dk2>
        <a:srgbClr val="384B85"/>
      </a:dk2>
      <a:lt2>
        <a:srgbClr val="FEFFFF"/>
      </a:lt2>
      <a:accent1>
        <a:srgbClr val="3F77BC"/>
      </a:accent1>
      <a:accent2>
        <a:srgbClr val="739DD2"/>
      </a:accent2>
      <a:accent3>
        <a:srgbClr val="F04E4C"/>
      </a:accent3>
      <a:accent4>
        <a:srgbClr val="FFCE00"/>
      </a:accent4>
      <a:accent5>
        <a:srgbClr val="EA983E"/>
      </a:accent5>
      <a:accent6>
        <a:srgbClr val="8ABC41"/>
      </a:accent6>
      <a:hlink>
        <a:srgbClr val="384B85"/>
      </a:hlink>
      <a:folHlink>
        <a:srgbClr val="3F77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ema">
  <a:themeElements>
    <a:clrScheme name="Mukautettu 18">
      <a:dk1>
        <a:sysClr val="windowText" lastClr="000000"/>
      </a:dk1>
      <a:lt1>
        <a:sysClr val="window" lastClr="FFFFFF"/>
      </a:lt1>
      <a:dk2>
        <a:srgbClr val="1F497D"/>
      </a:dk2>
      <a:lt2>
        <a:srgbClr val="EEECE1"/>
      </a:lt2>
      <a:accent1>
        <a:srgbClr val="6684A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teema">
  <a:themeElements>
    <a:clrScheme name="Mukautettu 18">
      <a:dk1>
        <a:sysClr val="windowText" lastClr="000000"/>
      </a:dk1>
      <a:lt1>
        <a:sysClr val="window" lastClr="FFFFFF"/>
      </a:lt1>
      <a:dk2>
        <a:srgbClr val="1F497D"/>
      </a:dk2>
      <a:lt2>
        <a:srgbClr val="EEECE1"/>
      </a:lt2>
      <a:accent1>
        <a:srgbClr val="6684A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teema">
  <a:themeElements>
    <a:clrScheme name="Päijäthäme">
      <a:dk1>
        <a:srgbClr val="000000"/>
      </a:dk1>
      <a:lt1>
        <a:srgbClr val="FFFFFF"/>
      </a:lt1>
      <a:dk2>
        <a:srgbClr val="384B85"/>
      </a:dk2>
      <a:lt2>
        <a:srgbClr val="FEFFFF"/>
      </a:lt2>
      <a:accent1>
        <a:srgbClr val="3F77BC"/>
      </a:accent1>
      <a:accent2>
        <a:srgbClr val="739DD2"/>
      </a:accent2>
      <a:accent3>
        <a:srgbClr val="F04E4C"/>
      </a:accent3>
      <a:accent4>
        <a:srgbClr val="FFCE00"/>
      </a:accent4>
      <a:accent5>
        <a:srgbClr val="EA983E"/>
      </a:accent5>
      <a:accent6>
        <a:srgbClr val="8ABC41"/>
      </a:accent6>
      <a:hlink>
        <a:srgbClr val="384B85"/>
      </a:hlink>
      <a:folHlink>
        <a:srgbClr val="3F77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_HA_ppt-pohja_220406.potx" id="{ADB8C370-A1E4-4907-970B-FC7D73B29BB4}" vid="{D9A3EEE8-5C03-4629-BA94-053C223A2BBA}"/>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E7029939FEB22449BC5BCA97EF0070F" ma:contentTypeVersion="8" ma:contentTypeDescription="Luo uusi asiakirja." ma:contentTypeScope="" ma:versionID="3adb52e1fe089f1c67429e5a84eda384">
  <xsd:schema xmlns:xsd="http://www.w3.org/2001/XMLSchema" xmlns:xs="http://www.w3.org/2001/XMLSchema" xmlns:p="http://schemas.microsoft.com/office/2006/metadata/properties" xmlns:ns2="24a8416b-4997-4ccf-89d2-aa779a748243" xmlns:ns3="6cd506f6-b8c2-452a-98af-8dc7777a1420" targetNamespace="http://schemas.microsoft.com/office/2006/metadata/properties" ma:root="true" ma:fieldsID="b03ed3db671d1fbfc6fb86636ad199c9" ns2:_="" ns3:_="">
    <xsd:import namespace="24a8416b-4997-4ccf-89d2-aa779a748243"/>
    <xsd:import namespace="6cd506f6-b8c2-452a-98af-8dc7777a14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8416b-4997-4ccf-89d2-aa779a74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d506f6-b8c2-452a-98af-8dc7777a1420"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1642DE-8288-4EF4-8126-B0B5FA8EF906}">
  <ds:schemaRefs>
    <ds:schemaRef ds:uri="24a8416b-4997-4ccf-89d2-aa779a748243"/>
    <ds:schemaRef ds:uri="6cd506f6-b8c2-452a-98af-8dc7777a1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6F919B-C806-4EF0-81FE-6743AF63421C}">
  <ds:schemaRefs>
    <ds:schemaRef ds:uri="http://schemas.microsoft.com/sharepoint/v3/contenttype/forms"/>
  </ds:schemaRefs>
</ds:datastoreItem>
</file>

<file path=customXml/itemProps3.xml><?xml version="1.0" encoding="utf-8"?>
<ds:datastoreItem xmlns:ds="http://schemas.openxmlformats.org/officeDocument/2006/customXml" ds:itemID="{FF02FF45-3533-4721-B6EC-F7AB582283E8}">
  <ds:schemaRefs>
    <ds:schemaRef ds:uri="24a8416b-4997-4ccf-89d2-aa779a748243"/>
    <ds:schemaRef ds:uri="6cd506f6-b8c2-452a-98af-8dc7777a14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Laajakuva</PresentationFormat>
  <Paragraphs>447</Paragraphs>
  <Slides>48</Slides>
  <Notes>1</Notes>
  <HiddenSlides>0</HiddenSlides>
  <MMClips>0</MMClips>
  <ScaleCrop>false</ScaleCrop>
  <HeadingPairs>
    <vt:vector size="6" baseType="variant">
      <vt:variant>
        <vt:lpstr>Käytetyt fontit</vt:lpstr>
      </vt:variant>
      <vt:variant>
        <vt:i4>6</vt:i4>
      </vt:variant>
      <vt:variant>
        <vt:lpstr>Teema</vt:lpstr>
      </vt:variant>
      <vt:variant>
        <vt:i4>7</vt:i4>
      </vt:variant>
      <vt:variant>
        <vt:lpstr>Dian otsikot</vt:lpstr>
      </vt:variant>
      <vt:variant>
        <vt:i4>48</vt:i4>
      </vt:variant>
    </vt:vector>
  </HeadingPairs>
  <TitlesOfParts>
    <vt:vector size="61" baseType="lpstr">
      <vt:lpstr>Arial</vt:lpstr>
      <vt:lpstr>Baguet Script</vt:lpstr>
      <vt:lpstr>Calibri</vt:lpstr>
      <vt:lpstr>Calibri Light</vt:lpstr>
      <vt:lpstr>Tw Cen MT</vt:lpstr>
      <vt:lpstr>Wingdings</vt:lpstr>
      <vt:lpstr>1_Office-teema</vt:lpstr>
      <vt:lpstr>Office-teema</vt:lpstr>
      <vt:lpstr>2_Office-teema</vt:lpstr>
      <vt:lpstr>3_Office-teema</vt:lpstr>
      <vt:lpstr>4_Office-teema</vt:lpstr>
      <vt:lpstr>5_Office-teema</vt:lpstr>
      <vt:lpstr>6_Office-teema</vt:lpstr>
      <vt:lpstr>Sosiaalityön tiekartta 2023-2025 Verkostoseminaari 17.5.2023 </vt:lpstr>
      <vt:lpstr>Ohjelma</vt:lpstr>
      <vt:lpstr>Päijät-Hämeen hyvinvointialue</vt:lpstr>
      <vt:lpstr>PowerPoint-esitys</vt:lpstr>
      <vt:lpstr>Sosiaalipalvelujen sisältöjä kuvaavat kehät Timo Toikko (2012): Sosiaalipalveluiden kehityssuunnat</vt:lpstr>
      <vt:lpstr>Sosiaalityön kehittämisen  tiekartta 2023 - 2025</vt:lpstr>
      <vt:lpstr>Sosiaalityön kehittämisen Tiekartta muotoillaan yhdessä sosiaalityön ammattilaisten kanssa ja sen tavoitteena on toimia suunnannäyttäjänä kehittämistyölle.  </vt:lpstr>
      <vt:lpstr>Työntekijäkyselyn toteutus</vt:lpstr>
      <vt:lpstr>Työntekijäkyselyn vastaajat</vt:lpstr>
      <vt:lpstr>Vastaajat palvelutehtävittäin</vt:lpstr>
      <vt:lpstr>Kehu omaa yksikköäsi.  Mikä toimii hyvin?  Nimetty kaikkiaan 168 asiaa (n 93) </vt:lpstr>
      <vt:lpstr>Mainitse kolme mielestäsi tärkeintä ajankohtaista kehittämiskohdetta omassa yksikössäsi.  Nimetty kaikkiaan 234 asiaa (n 93)  </vt:lpstr>
      <vt:lpstr>Mainitse kolme mielestäsi tärkeintä ajankohtaista kehittämiskohdetta omassa yksikössäsi.  Nimetty kaikkiaan 234 asiaa (n 93)  </vt:lpstr>
      <vt:lpstr>Miten tärkeäksi tai ajankohtaiseksi arvioit seuraavien asioiden kehittämisen omassa työssäsi / yksikössäsi? Arvioi myös, toteutuvatko tekijät työssäsi tällä hetkellä</vt:lpstr>
      <vt:lpstr>Miten tärkeäksi tai ajankohtaiseksi arvioit seuraavien asioiden kehittämisen omassa työssäsi / yksikössäsi? Arvioi myös, toteutuvatko tekijät työssäsi tällä hetkellä</vt:lpstr>
      <vt:lpstr>PowerPoint-esitys</vt:lpstr>
      <vt:lpstr>Mitä hyvää sosiaalityössä on?</vt:lpstr>
      <vt:lpstr>Mitä hyvää ja kehitettävää sosiaalityössä on – Kysely asiakkaille ja yhteistyötahoille 2023</vt:lpstr>
      <vt:lpstr>Yhteistyökumppani- ja asiakaskysely 2023</vt:lpstr>
      <vt:lpstr>Kysely asiakkaille, 28 vastaajaa</vt:lpstr>
      <vt:lpstr>Mitä hyvää sosiaalityössä on?</vt:lpstr>
      <vt:lpstr>Mitä hyvää sosiaalityössä on?</vt:lpstr>
      <vt:lpstr>Mitä hyvää sosiaalityössä on?</vt:lpstr>
      <vt:lpstr>Mitä kehitettävää sosiaalityössä on?</vt:lpstr>
      <vt:lpstr>Mitä kehitettävää sosiaalityössä on?</vt:lpstr>
      <vt:lpstr>Mitä kehitettävää sosiaalityössä on?</vt:lpstr>
      <vt:lpstr>Kysely yhteistyötahoille, 31 vastaajaa</vt:lpstr>
      <vt:lpstr>Mitä hyvää sosiaalityössä on?</vt:lpstr>
      <vt:lpstr>Mitä hyvää sosiaalityössä on? </vt:lpstr>
      <vt:lpstr>Mitä hyvää sosiaalityössä on? </vt:lpstr>
      <vt:lpstr>Mitä hyvää sosiaalityössä on? </vt:lpstr>
      <vt:lpstr>Mitä kehitettävää sosiaalityössä on?</vt:lpstr>
      <vt:lpstr>Mitä kehitettävää sosiaalityössä on? </vt:lpstr>
      <vt:lpstr>PowerPoint-esitys</vt:lpstr>
      <vt:lpstr>Mitä kehitettävää sosiaalityössä on? </vt:lpstr>
      <vt:lpstr>PowerPoint-esitys</vt:lpstr>
      <vt:lpstr>Mitä kehitettävää sosiaalityössä on? </vt:lpstr>
      <vt:lpstr>PowerPoint-esitys</vt:lpstr>
      <vt:lpstr>Sosiaalityön kehittämisen kansallisia ja alueellisia suuntaviivoja</vt:lpstr>
      <vt:lpstr>Sosiaalityön kehittämistarpeita </vt:lpstr>
      <vt:lpstr>Kehittämistarpeista yhdistetyt teemat</vt:lpstr>
      <vt:lpstr>Tiekartan suuntaviivat - yhteistä työskentelyä</vt:lpstr>
      <vt:lpstr>Ohjelma</vt:lpstr>
      <vt:lpstr>PowerPoint-esitys</vt:lpstr>
      <vt:lpstr>Jatkosuunnitelma</vt:lpstr>
      <vt:lpstr>PowerPoint-esitys</vt:lpstr>
      <vt:lpstr>Ilmoittautuminen Sosiaalialan osaamiskeskus Verson aamukahveille 14.6.2023 klo 9-10.30 Wanha Herra, Lahti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Sosiaalityön tiekartta 2023-2025 </dc:title>
  <dc:creator>Rantakari Milla</dc:creator>
  <cp:lastModifiedBy>Carroll Tuula</cp:lastModifiedBy>
  <cp:revision>2</cp:revision>
  <dcterms:created xsi:type="dcterms:W3CDTF">2023-04-25T09:46:00Z</dcterms:created>
  <dcterms:modified xsi:type="dcterms:W3CDTF">2023-05-25T11:04:20Z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0x010100BE7029939FEB22449BC5BCA97EF0070F</vt:lpwstr>
  </property>
</Properties>
</file>