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99" r:id="rId5"/>
    <p:sldId id="264" r:id="rId6"/>
    <p:sldId id="390" r:id="rId7"/>
    <p:sldId id="407" r:id="rId8"/>
    <p:sldId id="262" r:id="rId9"/>
    <p:sldId id="408" r:id="rId10"/>
    <p:sldId id="396" r:id="rId11"/>
    <p:sldId id="404" r:id="rId12"/>
    <p:sldId id="395" r:id="rId13"/>
    <p:sldId id="397" r:id="rId14"/>
    <p:sldId id="403" r:id="rId15"/>
    <p:sldId id="263" r:id="rId16"/>
    <p:sldId id="401" r:id="rId17"/>
    <p:sldId id="406" r:id="rId18"/>
    <p:sldId id="402" r:id="rId19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" lastIdx="7" clrIdx="0"/>
  <p:cmAuthor id="2" name="Kankainen Leila" initials="KL" lastIdx="1" clrIdx="1">
    <p:extLst>
      <p:ext uri="{19B8F6BF-5375-455C-9EA6-DF929625EA0E}">
        <p15:presenceInfo xmlns:p15="http://schemas.microsoft.com/office/powerpoint/2012/main" userId="S::leila.kankainen@phhyky.fi::97c2fa70-2b2f-41bd-ae14-90113bb14b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5523" autoAdjust="0"/>
  </p:normalViewPr>
  <p:slideViewPr>
    <p:cSldViewPr snapToGrid="0">
      <p:cViewPr varScale="1">
        <p:scale>
          <a:sx n="114" d="100"/>
          <a:sy n="114" d="100"/>
        </p:scale>
        <p:origin x="51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072" y="10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/>
              <a:t>Aktivointisuunnitelmien</a:t>
            </a:r>
            <a:r>
              <a:rPr lang="en-US" sz="2000" b="1" dirty="0"/>
              <a:t> </a:t>
            </a:r>
            <a:r>
              <a:rPr lang="en-US" sz="2000" b="1" dirty="0" err="1"/>
              <a:t>määrät</a:t>
            </a:r>
            <a:r>
              <a:rPr lang="en-US" sz="2000" b="1" dirty="0"/>
              <a:t>  (854) ja </a:t>
            </a:r>
            <a:r>
              <a:rPr lang="en-US" sz="2000" b="1" dirty="0" err="1"/>
              <a:t>kuntouttavaan</a:t>
            </a:r>
            <a:r>
              <a:rPr lang="en-US" sz="2000" b="1" dirty="0"/>
              <a:t> </a:t>
            </a:r>
            <a:r>
              <a:rPr lang="en-US" sz="2000" b="1" dirty="0" err="1"/>
              <a:t>työtoimintaan</a:t>
            </a:r>
            <a:r>
              <a:rPr lang="en-US" sz="2000" b="1" dirty="0"/>
              <a:t> </a:t>
            </a:r>
            <a:r>
              <a:rPr lang="en-US" sz="2000" b="1" dirty="0" err="1"/>
              <a:t>johtaneet</a:t>
            </a:r>
            <a:r>
              <a:rPr lang="en-US" sz="2000" b="1" dirty="0"/>
              <a:t>   </a:t>
            </a:r>
            <a:r>
              <a:rPr lang="en-US" sz="2000" b="1" dirty="0" err="1"/>
              <a:t>suunnitelmat</a:t>
            </a:r>
            <a:r>
              <a:rPr lang="en-US" sz="2000" b="1" dirty="0"/>
              <a:t> (401) , </a:t>
            </a:r>
            <a:r>
              <a:rPr lang="en-US" sz="2000" b="1" dirty="0" err="1"/>
              <a:t>otos</a:t>
            </a:r>
            <a:r>
              <a:rPr lang="en-US" sz="2000" b="1" dirty="0"/>
              <a:t> 2019</a:t>
            </a:r>
          </a:p>
          <a:p>
            <a:pPr>
              <a:defRPr/>
            </a:pPr>
            <a:endParaRPr lang="en-US" dirty="0"/>
          </a:p>
        </c:rich>
      </c:tx>
      <c:overlay val="0"/>
      <c:spPr>
        <a:solidFill>
          <a:schemeClr val="accent4">
            <a:lumMod val="60000"/>
            <a:lumOff val="4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Kokonaismäärät!$A$4</c:f>
              <c:strCache>
                <c:ptCount val="1"/>
                <c:pt idx="0">
                  <c:v>Määrät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AA-49B9-BA19-4D1D0D8D9BA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AA-49B9-BA19-4D1D0D8D9B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Kokonaismäärät!$B$3:$E$3</c:f>
              <c:strCache>
                <c:ptCount val="4"/>
                <c:pt idx="0">
                  <c:v>Alle 25-vuotiaille työttömille henkilöille tehtyjen aktivointisuunnitelmien määrä </c:v>
                </c:pt>
                <c:pt idx="1">
                  <c:v>Alle 25-vuotiaille kuntouttavaan työtoimintaan johtaneet aktivointisuunnitelmat</c:v>
                </c:pt>
                <c:pt idx="2">
                  <c:v>Yli 25-vuotiaille työttömille henkilöille tehtyjen aktivointisuunnitelmien määrä </c:v>
                </c:pt>
                <c:pt idx="3">
                  <c:v>Yli 25-vuotiaille kuntouttavaan työtoimintaan johtaneet aktivointisuunnitelmat</c:v>
                </c:pt>
              </c:strCache>
            </c:strRef>
          </c:cat>
          <c:val>
            <c:numRef>
              <c:f>Kokonaismäärät!$B$4:$E$4</c:f>
              <c:numCache>
                <c:formatCode>General</c:formatCode>
                <c:ptCount val="4"/>
                <c:pt idx="0">
                  <c:v>200</c:v>
                </c:pt>
                <c:pt idx="1">
                  <c:v>154</c:v>
                </c:pt>
                <c:pt idx="2">
                  <c:v>654</c:v>
                </c:pt>
                <c:pt idx="3">
                  <c:v>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AA-49B9-BA19-4D1D0D8D9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3111808"/>
        <c:axId val="743114104"/>
      </c:barChart>
      <c:catAx>
        <c:axId val="74311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43114104"/>
        <c:crosses val="autoZero"/>
        <c:auto val="1"/>
        <c:lblAlgn val="ctr"/>
        <c:lblOffset val="100"/>
        <c:noMultiLvlLbl val="0"/>
      </c:catAx>
      <c:valAx>
        <c:axId val="743114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4311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/>
              <a:t>Mihin </a:t>
            </a:r>
            <a:r>
              <a:rPr lang="en-US" sz="2000" b="1" baseline="0" dirty="0" err="1"/>
              <a:t>aktivointisuunnitelma</a:t>
            </a:r>
            <a:r>
              <a:rPr lang="en-US" sz="2000" b="1" baseline="0" dirty="0"/>
              <a:t>, </a:t>
            </a:r>
            <a:r>
              <a:rPr lang="en-US" sz="2000" b="1" baseline="0" dirty="0" err="1"/>
              <a:t>joka</a:t>
            </a:r>
            <a:r>
              <a:rPr lang="en-US" sz="2000" b="1" baseline="0" dirty="0"/>
              <a:t> </a:t>
            </a:r>
            <a:r>
              <a:rPr lang="en-US" sz="2000" b="1" baseline="0" dirty="0" err="1"/>
              <a:t>ei</a:t>
            </a:r>
            <a:r>
              <a:rPr lang="en-US" sz="2000" b="1" baseline="0" dirty="0"/>
              <a:t> </a:t>
            </a:r>
            <a:r>
              <a:rPr lang="en-US" sz="2000" b="1" baseline="0" dirty="0" err="1"/>
              <a:t>johtanut</a:t>
            </a:r>
            <a:r>
              <a:rPr lang="en-US" sz="2000" b="1" baseline="0" dirty="0"/>
              <a:t> </a:t>
            </a:r>
            <a:r>
              <a:rPr lang="en-US" sz="2000" b="1" baseline="0" dirty="0" err="1"/>
              <a:t>kuntouttavaan</a:t>
            </a:r>
            <a:r>
              <a:rPr lang="en-US" sz="2000" b="1" baseline="0" dirty="0"/>
              <a:t> </a:t>
            </a:r>
            <a:r>
              <a:rPr lang="en-US" sz="2000" b="1" baseline="0" dirty="0" err="1"/>
              <a:t>työtoimintaan</a:t>
            </a:r>
            <a:r>
              <a:rPr lang="en-US" sz="2000" b="1" baseline="0" dirty="0"/>
              <a:t>,  </a:t>
            </a:r>
            <a:r>
              <a:rPr lang="en-US" sz="2000" b="1" baseline="0" dirty="0" err="1"/>
              <a:t>johti</a:t>
            </a:r>
            <a:r>
              <a:rPr lang="en-US" sz="2000" b="1" baseline="0" dirty="0"/>
              <a:t> (403), </a:t>
            </a:r>
            <a:r>
              <a:rPr lang="en-US" sz="2000" b="1" baseline="0" dirty="0" err="1"/>
              <a:t>otos</a:t>
            </a:r>
            <a:r>
              <a:rPr lang="en-US" sz="2000" b="1" baseline="0" dirty="0"/>
              <a:t> 2019 ?</a:t>
            </a:r>
          </a:p>
        </c:rich>
      </c:tx>
      <c:overlay val="0"/>
      <c:spPr>
        <a:solidFill>
          <a:schemeClr val="accent4">
            <a:lumMod val="60000"/>
            <a:lumOff val="4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Taul1!$A$4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38-41CC-912F-D725BD0AAA0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38-41CC-912F-D725BD0AAA0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138-41CC-912F-D725BD0AAA0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138-41CC-912F-D725BD0AAA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Taul1!$B$3:$F$3</c:f>
              <c:strCache>
                <c:ptCount val="5"/>
                <c:pt idx="0">
                  <c:v>TE-hallinnon palveluihin</c:v>
                </c:pt>
                <c:pt idx="1">
                  <c:v>Terveydenhuollon palveluihin</c:v>
                </c:pt>
                <c:pt idx="2">
                  <c:v>Sosiaalihuollon palveluihin</c:v>
                </c:pt>
                <c:pt idx="3">
                  <c:v>Kelan palveluihin</c:v>
                </c:pt>
                <c:pt idx="4">
                  <c:v>Johonkin muuhun</c:v>
                </c:pt>
              </c:strCache>
            </c:strRef>
          </c:cat>
          <c:val>
            <c:numRef>
              <c:f>Taul1!$B$4:$F$4</c:f>
              <c:numCache>
                <c:formatCode>General</c:formatCode>
                <c:ptCount val="5"/>
                <c:pt idx="0">
                  <c:v>199</c:v>
                </c:pt>
                <c:pt idx="1">
                  <c:v>103</c:v>
                </c:pt>
                <c:pt idx="2">
                  <c:v>40</c:v>
                </c:pt>
                <c:pt idx="3">
                  <c:v>7</c:v>
                </c:pt>
                <c:pt idx="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38-41CC-912F-D725BD0AA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7638944"/>
        <c:axId val="828896016"/>
      </c:barChart>
      <c:catAx>
        <c:axId val="82763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8896016"/>
        <c:crosses val="autoZero"/>
        <c:auto val="1"/>
        <c:lblAlgn val="ctr"/>
        <c:lblOffset val="100"/>
        <c:noMultiLvlLbl val="0"/>
      </c:catAx>
      <c:valAx>
        <c:axId val="82889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763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4CA0480-FD70-C543-ACD9-876B45073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4A094F9-41D6-1B4E-85BE-9EC2374345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3A41FD-6C69-5C4D-9421-F4FA77316EAB}" type="datetimeFigureOut">
              <a:rPr lang="fi-FI"/>
              <a:pPr>
                <a:defRPr/>
              </a:pPr>
              <a:t>27.9.2021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A551F61-D84F-EC42-9CC6-0B21952177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6D1CCB0-0501-9A44-9664-7791A8EE01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E21E50-D24A-1040-B609-62E04887AE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9D11F9E-9C5A-B34D-85AE-F712D2F619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1179348-A544-B94C-BA44-A49A5780BF0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C2A64A-B536-E942-B1A4-093503F54E24}" type="datetimeFigureOut">
              <a:rPr lang="fi-FI"/>
              <a:pPr>
                <a:defRPr/>
              </a:pPr>
              <a:t>27.9.2021</a:t>
            </a:fld>
            <a:endParaRPr lang="fi-FI"/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6BF81C8D-8150-F548-AA02-F7FCB9B0D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>
            <a:extLst>
              <a:ext uri="{FF2B5EF4-FFF2-40B4-BE49-F238E27FC236}">
                <a16:creationId xmlns:a16="http://schemas.microsoft.com/office/drawing/2014/main" id="{F474BCCE-E8C9-C64F-B458-95335E59D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0BFC263-500A-5245-A5B9-91B4446F6C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A6D52C9-A86F-6F48-9E0F-9F50490A67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D3BCF9-D39E-AE4B-A1B1-9001FB49A5C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D3BCF9-D39E-AE4B-A1B1-9001FB49A5CF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76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n kuvan paikkamerkki 1">
            <a:extLst>
              <a:ext uri="{FF2B5EF4-FFF2-40B4-BE49-F238E27FC236}">
                <a16:creationId xmlns:a16="http://schemas.microsoft.com/office/drawing/2014/main" id="{A3710E0C-BB5F-40A7-9AF0-BCD60B8FCA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Huomautusten paikkamerkki 2">
            <a:extLst>
              <a:ext uri="{FF2B5EF4-FFF2-40B4-BE49-F238E27FC236}">
                <a16:creationId xmlns:a16="http://schemas.microsoft.com/office/drawing/2014/main" id="{02804758-CCFD-496D-B415-C1180FA093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alt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C60773B-4B5F-455D-92AF-4364F5810A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FD5190-FDDC-4C3A-9C29-1BB173D71391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125634-D32B-4D71-B1F2-2A74A7B67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000" y="1663200"/>
            <a:ext cx="8254800" cy="2224800"/>
          </a:xfrm>
        </p:spPr>
        <p:txBody>
          <a:bodyPr anchor="ctr" anchorCtr="0"/>
          <a:lstStyle>
            <a:lvl1pPr algn="ctr">
              <a:spcBef>
                <a:spcPts val="600"/>
              </a:spcBef>
              <a:defRPr sz="4400" b="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BC56B3-37C7-BF45-AC6C-F65C665C09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1875" y="5394940"/>
            <a:ext cx="4210050" cy="6477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6" name="Picture 7" descr="Päijät-Sote logo">
            <a:extLst>
              <a:ext uri="{FF2B5EF4-FFF2-40B4-BE49-F238E27FC236}">
                <a16:creationId xmlns:a16="http://schemas.microsoft.com/office/drawing/2014/main" id="{AE210F1A-8D52-2548-B8C8-CF397EA130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885" y="4060455"/>
            <a:ext cx="3935682" cy="116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801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2"/>
          <p:cNvSpPr>
            <a:spLocks noGrp="1"/>
          </p:cNvSpPr>
          <p:nvPr>
            <p:ph idx="1"/>
          </p:nvPr>
        </p:nvSpPr>
        <p:spPr>
          <a:xfrm>
            <a:off x="838200" y="2026037"/>
            <a:ext cx="9321800" cy="351580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i-FI" altLang="x-none" noProof="0"/>
              <a:t>Muokkaa tekstin perustyylejä napsauttamalla</a:t>
            </a:r>
          </a:p>
          <a:p>
            <a:pPr lvl="1"/>
            <a:r>
              <a:rPr lang="fi-FI" altLang="x-none" noProof="0"/>
              <a:t>toinen taso</a:t>
            </a:r>
          </a:p>
          <a:p>
            <a:pPr lvl="2"/>
            <a:r>
              <a:rPr lang="fi-FI" altLang="x-none" noProof="0"/>
              <a:t>kolmas taso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B18CCA43-2ABF-F94C-BB0F-8E6DACCC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058"/>
          <a:stretch/>
        </p:blipFill>
        <p:spPr bwMode="auto">
          <a:xfrm>
            <a:off x="10604501" y="312738"/>
            <a:ext cx="1587500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912904"/>
            <a:ext cx="9321800" cy="101896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88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9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2"/>
          <p:cNvSpPr>
            <a:spLocks noGrp="1"/>
          </p:cNvSpPr>
          <p:nvPr>
            <p:ph idx="1"/>
          </p:nvPr>
        </p:nvSpPr>
        <p:spPr>
          <a:xfrm>
            <a:off x="838200" y="2026037"/>
            <a:ext cx="10515600" cy="3515809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>
              <a:buFont typeface="+mj-lt"/>
              <a:buAutoNum type="arabicPeriod"/>
              <a:defRPr/>
            </a:lvl1pPr>
            <a:lvl2pPr marL="800100" indent="-342900">
              <a:buFont typeface="+mj-lt"/>
              <a:buAutoNum type="arabicPeriod"/>
              <a:defRPr/>
            </a:lvl2pPr>
            <a:lvl3pPr marL="1257300" indent="-3429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i-FI" altLang="x-none" noProof="0"/>
              <a:t>Muokkaa tekstin perustyylejä napsauttamalla</a:t>
            </a:r>
          </a:p>
          <a:p>
            <a:pPr lvl="1"/>
            <a:r>
              <a:rPr lang="fi-FI" altLang="x-none" noProof="0"/>
              <a:t>toinen taso</a:t>
            </a:r>
          </a:p>
          <a:p>
            <a:pPr lvl="2"/>
            <a:r>
              <a:rPr lang="fi-FI" altLang="x-none" noProof="0"/>
              <a:t>kolmas taso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42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9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9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2"/>
          <p:cNvSpPr>
            <a:spLocks noGrp="1"/>
          </p:cNvSpPr>
          <p:nvPr>
            <p:ph idx="1"/>
          </p:nvPr>
        </p:nvSpPr>
        <p:spPr>
          <a:xfrm>
            <a:off x="838199" y="2026037"/>
            <a:ext cx="5096069" cy="3515809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 altLang="x-none" noProof="0"/>
              <a:t>Muokkaa tekstin perustyylejä napsauttamalla</a:t>
            </a:r>
          </a:p>
          <a:p>
            <a:pPr lvl="1"/>
            <a:r>
              <a:rPr lang="fi-FI" altLang="x-none" noProof="0"/>
              <a:t>toinen taso</a:t>
            </a:r>
          </a:p>
          <a:p>
            <a:pPr lvl="2"/>
            <a:r>
              <a:rPr lang="fi-FI" altLang="x-none" noProof="0"/>
              <a:t>kolmas taso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0"/>
          </p:nvPr>
        </p:nvSpPr>
        <p:spPr>
          <a:xfrm>
            <a:off x="6257731" y="2026037"/>
            <a:ext cx="5096069" cy="3515809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 altLang="x-none" noProof="0"/>
              <a:t>Muokkaa tekstin perustyylejä napsauttamalla</a:t>
            </a:r>
          </a:p>
          <a:p>
            <a:pPr lvl="1"/>
            <a:r>
              <a:rPr lang="fi-FI" altLang="x-none" noProof="0"/>
              <a:t>toinen taso</a:t>
            </a:r>
          </a:p>
          <a:p>
            <a:pPr lvl="2"/>
            <a:r>
              <a:rPr lang="fi-FI" altLang="x-none" noProof="0"/>
              <a:t>kolmas taso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642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9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5933C1A0-4F0C-C346-B836-83CB4E9EA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8852"/>
            <a:ext cx="5257800" cy="137211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C60DA7F3-05A3-814F-915B-E0125B1E5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0481"/>
            <a:ext cx="5257800" cy="325866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fi-FI" altLang="x-none" noProof="0"/>
              <a:t>Muokkaa tekstin perustyylejä napsauttamalla</a:t>
            </a:r>
          </a:p>
          <a:p>
            <a:pPr lvl="1"/>
            <a:r>
              <a:rPr lang="fi-FI" altLang="x-none" noProof="0"/>
              <a:t>toinen taso</a:t>
            </a:r>
          </a:p>
          <a:p>
            <a:pPr lvl="2"/>
            <a:r>
              <a:rPr lang="fi-FI" altLang="x-none" noProof="0"/>
              <a:t>kolmas taso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68751" y="0"/>
            <a:ext cx="5623249" cy="68580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49439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6FFC621E-FB51-E04E-8986-E341E9D12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058"/>
          <a:stretch/>
        </p:blipFill>
        <p:spPr bwMode="auto">
          <a:xfrm>
            <a:off x="10604501" y="312738"/>
            <a:ext cx="1587500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21681" y="2419723"/>
            <a:ext cx="8148637" cy="2904752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3000"/>
              </a:spcAft>
              <a:buNone/>
              <a:defRPr sz="3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70807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4FCAF-17AE-E242-BE3F-B93F76B69F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2440779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on paikkamerkki 1"/>
          <p:cNvSpPr>
            <a:spLocks noGrp="1"/>
          </p:cNvSpPr>
          <p:nvPr>
            <p:ph type="title"/>
          </p:nvPr>
        </p:nvSpPr>
        <p:spPr>
          <a:xfrm>
            <a:off x="877507" y="3770208"/>
            <a:ext cx="4355974" cy="1377149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5" name="Tekstin paikkamerkki 2"/>
          <p:cNvSpPr>
            <a:spLocks noGrp="1"/>
          </p:cNvSpPr>
          <p:nvPr>
            <p:ph idx="1"/>
          </p:nvPr>
        </p:nvSpPr>
        <p:spPr>
          <a:xfrm>
            <a:off x="5934664" y="3731298"/>
            <a:ext cx="5582885" cy="20260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 altLang="x-none" noProof="0"/>
              <a:t>Muokkaa tekstin perustyylejä napsauttamalla</a:t>
            </a:r>
          </a:p>
          <a:p>
            <a:pPr lvl="1"/>
            <a:r>
              <a:rPr lang="fi-FI" altLang="x-none" noProof="0"/>
              <a:t>toinen taso</a:t>
            </a:r>
          </a:p>
          <a:p>
            <a:pPr lvl="2"/>
            <a:r>
              <a:rPr lang="fi-FI" altLang="x-none" noProof="0"/>
              <a:t>kolmas taso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47114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296496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75998" y="4302406"/>
            <a:ext cx="3240000" cy="324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475998" y="4632633"/>
            <a:ext cx="3240000" cy="324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475998" y="4962860"/>
            <a:ext cx="3240000" cy="324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475998" y="5325718"/>
            <a:ext cx="3240000" cy="324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3" name="Picture 2" descr="Päijät-Sote logo">
            <a:extLst>
              <a:ext uri="{FF2B5EF4-FFF2-40B4-BE49-F238E27FC236}">
                <a16:creationId xmlns:a16="http://schemas.microsoft.com/office/drawing/2014/main" id="{9F7C4950-A233-1841-A5E0-0E20F61AC6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373" y="2320617"/>
            <a:ext cx="5297450" cy="167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38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F84D7E-9C11-4C51-AE75-2EBD3BDB5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000" y="1663200"/>
            <a:ext cx="8254800" cy="2224800"/>
          </a:xfrm>
        </p:spPr>
        <p:txBody>
          <a:bodyPr anchor="ctr" anchorCtr="0"/>
          <a:lstStyle>
            <a:lvl1pPr algn="ctr">
              <a:spcBef>
                <a:spcPts val="600"/>
              </a:spcBef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BC56B3-37C7-BF45-AC6C-F65C665C09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1875" y="5394940"/>
            <a:ext cx="4210050" cy="6477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Picture 4" descr="Päijät-Sote logo">
            <a:extLst>
              <a:ext uri="{FF2B5EF4-FFF2-40B4-BE49-F238E27FC236}">
                <a16:creationId xmlns:a16="http://schemas.microsoft.com/office/drawing/2014/main" id="{47EDBECF-0374-5E49-BAF4-E3D046604BD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0813" y="4269097"/>
            <a:ext cx="3578136" cy="74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203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327593" y="4302406"/>
            <a:ext cx="3240000" cy="324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327593" y="4632633"/>
            <a:ext cx="3240000" cy="324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327593" y="4962860"/>
            <a:ext cx="3240000" cy="324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327593" y="5325718"/>
            <a:ext cx="3240000" cy="324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0" name="Picture 4" descr="Päijät-Sote logo">
            <a:extLst>
              <a:ext uri="{FF2B5EF4-FFF2-40B4-BE49-F238E27FC236}">
                <a16:creationId xmlns:a16="http://schemas.microsoft.com/office/drawing/2014/main" id="{C079408E-64A1-944B-A182-55BBCCA783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9" y="2122862"/>
            <a:ext cx="4762500" cy="195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524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142436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2"/>
          <p:cNvSpPr>
            <a:spLocks noGrp="1"/>
          </p:cNvSpPr>
          <p:nvPr>
            <p:ph idx="1"/>
          </p:nvPr>
        </p:nvSpPr>
        <p:spPr>
          <a:xfrm>
            <a:off x="838199" y="2026037"/>
            <a:ext cx="5096069" cy="3515809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 altLang="x-none" noProof="0"/>
              <a:t>Muokkaa tekstin perustyylejä napsauttamalla</a:t>
            </a:r>
          </a:p>
          <a:p>
            <a:pPr lvl="1"/>
            <a:r>
              <a:rPr lang="fi-FI" altLang="x-none" noProof="0"/>
              <a:t>toinen taso</a:t>
            </a:r>
          </a:p>
          <a:p>
            <a:pPr lvl="2"/>
            <a:r>
              <a:rPr lang="fi-FI" altLang="x-none" noProof="0"/>
              <a:t>kolmas taso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0"/>
          </p:nvPr>
        </p:nvSpPr>
        <p:spPr>
          <a:xfrm>
            <a:off x="6257731" y="2026037"/>
            <a:ext cx="5096069" cy="3515809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 altLang="x-none" noProof="0"/>
              <a:t>Muokkaa tekstin perustyylejä napsauttamalla</a:t>
            </a:r>
          </a:p>
          <a:p>
            <a:pPr lvl="1"/>
            <a:r>
              <a:rPr lang="fi-FI" altLang="x-none" noProof="0"/>
              <a:t>toinen taso</a:t>
            </a:r>
          </a:p>
          <a:p>
            <a:pPr lvl="2"/>
            <a:r>
              <a:rPr lang="fi-FI" altLang="x-none" noProof="0"/>
              <a:t>kolmas taso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76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9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Äiti mittaa lapsen pituutta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5" t="20191" r="1855" b="3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94145" y="817051"/>
            <a:ext cx="4807588" cy="186327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2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94145" y="2729309"/>
            <a:ext cx="480758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8" name="Picture 11" descr="Logo&#10;&#10;Description automatically generated">
            <a:extLst>
              <a:ext uri="{FF2B5EF4-FFF2-40B4-BE49-F238E27FC236}">
                <a16:creationId xmlns:a16="http://schemas.microsoft.com/office/drawing/2014/main" id="{811BDC2E-CC4C-304A-B135-E5CB743C6C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46" y="6007893"/>
            <a:ext cx="183673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60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itaja ja lääkäri katsovat kameraan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6234" r="30295" b="349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2" descr="Päijät-Sote logo">
            <a:extLst>
              <a:ext uri="{FF2B5EF4-FFF2-40B4-BE49-F238E27FC236}">
                <a16:creationId xmlns:a16="http://schemas.microsoft.com/office/drawing/2014/main" id="{FB2ED056-3E8B-1F42-BBF7-61DCC57C84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8" y="348118"/>
            <a:ext cx="18335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94144" y="2731575"/>
            <a:ext cx="4126712" cy="186327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94144" y="4643833"/>
            <a:ext cx="4126712" cy="105529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7" name="Picture 11" descr="Logo&#10;&#10;Description automatically generated">
            <a:extLst>
              <a:ext uri="{FF2B5EF4-FFF2-40B4-BE49-F238E27FC236}">
                <a16:creationId xmlns:a16="http://schemas.microsoft.com/office/drawing/2014/main" id="{811BDC2E-CC4C-304A-B135-E5CB743C6C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46" y="6007893"/>
            <a:ext cx="183673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itaja katsoo kameraan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78" r="18239" b="232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1" name="Picture 12" descr="Päijät-Sote logo">
            <a:extLst>
              <a:ext uri="{FF2B5EF4-FFF2-40B4-BE49-F238E27FC236}">
                <a16:creationId xmlns:a16="http://schemas.microsoft.com/office/drawing/2014/main" id="{2CA27A99-3FE2-BC44-BF76-56DA1CFF30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96" y="6000237"/>
            <a:ext cx="18335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E4744749-AB08-1240-803E-A60FF4068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145" y="817051"/>
            <a:ext cx="4807588" cy="186327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2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67548FC2-9D7E-3448-9A2D-6B8B5DA69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145" y="2729309"/>
            <a:ext cx="480758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7405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tyhjä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DA4AE4-5B30-C346-B1CE-B0B6E9D373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pic>
        <p:nvPicPr>
          <p:cNvPr id="11" name="Picture 12" descr="Päijät-Sote logo">
            <a:extLst>
              <a:ext uri="{FF2B5EF4-FFF2-40B4-BE49-F238E27FC236}">
                <a16:creationId xmlns:a16="http://schemas.microsoft.com/office/drawing/2014/main" id="{2CA27A99-3FE2-BC44-BF76-56DA1CFF30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96" y="6000237"/>
            <a:ext cx="18335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E4744749-AB08-1240-803E-A60FF4068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145" y="817051"/>
            <a:ext cx="4807588" cy="186327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2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67548FC2-9D7E-3448-9A2D-6B8B5DA69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145" y="2729309"/>
            <a:ext cx="480758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6FFC621E-FB51-E04E-8986-E341E9D12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058"/>
          <a:stretch/>
        </p:blipFill>
        <p:spPr bwMode="auto">
          <a:xfrm>
            <a:off x="10604501" y="312738"/>
            <a:ext cx="1587500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äijät-Sote logo">
            <a:extLst>
              <a:ext uri="{FF2B5EF4-FFF2-40B4-BE49-F238E27FC236}">
                <a16:creationId xmlns:a16="http://schemas.microsoft.com/office/drawing/2014/main" id="{259EA562-2B8F-5E45-B1B9-C904B6D75A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96" y="6000237"/>
            <a:ext cx="18335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164" y="1033409"/>
            <a:ext cx="8401606" cy="1389185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915994C9-E654-6F48-B62E-BB63112E6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63" y="2817820"/>
            <a:ext cx="8401608" cy="5935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val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9095834-78E3-0448-8C46-F00D81D081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3EAD9F-B9C0-9443-A247-E9AACA994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18807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660106" y="3494385"/>
            <a:ext cx="4937749" cy="1863271"/>
          </a:xfrm>
        </p:spPr>
        <p:txBody>
          <a:bodyPr anchor="t">
            <a:normAutofit/>
          </a:bodyPr>
          <a:lstStyle>
            <a:lvl1pPr algn="r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660106" y="5406642"/>
            <a:ext cx="4937750" cy="59359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12" name="Picture 12" descr="Päijät-Sote logo">
            <a:extLst>
              <a:ext uri="{FF2B5EF4-FFF2-40B4-BE49-F238E27FC236}">
                <a16:creationId xmlns:a16="http://schemas.microsoft.com/office/drawing/2014/main" id="{32B4B15B-F092-8746-8FBC-C924ECFA70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8415" y="6000237"/>
            <a:ext cx="18335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40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5F975E-8715-6148-834D-D37F1CB38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18807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noProof="0" dirty="0"/>
          </a:p>
        </p:txBody>
      </p:sp>
      <p:pic>
        <p:nvPicPr>
          <p:cNvPr id="10" name="Picture 12" descr="Päijät-Sote logo">
            <a:extLst>
              <a:ext uri="{FF2B5EF4-FFF2-40B4-BE49-F238E27FC236}">
                <a16:creationId xmlns:a16="http://schemas.microsoft.com/office/drawing/2014/main" id="{259EA562-2B8F-5E45-B1B9-C904B6D75A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96" y="6000237"/>
            <a:ext cx="18335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8CEDAFB9-2193-9647-AF1A-CDF545968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163" y="815557"/>
            <a:ext cx="4937749" cy="186327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915994C9-E654-6F48-B62E-BB63112E6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63" y="2727814"/>
            <a:ext cx="4937750" cy="5935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27341BA-2D39-2841-9D1C-F6A03E9784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88075" y="0"/>
            <a:ext cx="600392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5778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89CFC625-E468-9C4D-B0A9-88D3DD143D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2904"/>
            <a:ext cx="10515600" cy="101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x-none" noProof="0" dirty="0"/>
              <a:t>Muokkaa otsikkoa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7875E202-CA05-F143-B0BB-F0C0F3D9C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025650"/>
            <a:ext cx="105156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x-none" noProof="0" dirty="0"/>
              <a:t>Muokkaa tekstin perustyylejä</a:t>
            </a:r>
          </a:p>
          <a:p>
            <a:pPr lvl="1"/>
            <a:r>
              <a:rPr lang="fi-FI" altLang="x-none" noProof="0" dirty="0"/>
              <a:t>toinen taso</a:t>
            </a:r>
          </a:p>
          <a:p>
            <a:pPr lvl="2"/>
            <a:r>
              <a:rPr lang="fi-FI" altLang="x-none" noProof="0" dirty="0"/>
              <a:t>kolmas taso</a:t>
            </a:r>
          </a:p>
        </p:txBody>
      </p:sp>
      <p:pic>
        <p:nvPicPr>
          <p:cNvPr id="1031" name="Picture 11" descr="Päijät-Sote logo">
            <a:extLst>
              <a:ext uri="{FF2B5EF4-FFF2-40B4-BE49-F238E27FC236}">
                <a16:creationId xmlns:a16="http://schemas.microsoft.com/office/drawing/2014/main" id="{32EF4212-19FE-424A-B0AE-A2E9703FBE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46" y="6007893"/>
            <a:ext cx="183673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4" r:id="rId2"/>
    <p:sldLayoutId id="2147483845" r:id="rId3"/>
    <p:sldLayoutId id="2147483847" r:id="rId4"/>
    <p:sldLayoutId id="2147483846" r:id="rId5"/>
    <p:sldLayoutId id="2147483866" r:id="rId6"/>
    <p:sldLayoutId id="2147483867" r:id="rId7"/>
    <p:sldLayoutId id="2147483849" r:id="rId8"/>
    <p:sldLayoutId id="2147483850" r:id="rId9"/>
    <p:sldLayoutId id="2147483853" r:id="rId10"/>
    <p:sldLayoutId id="2147483856" r:id="rId11"/>
    <p:sldLayoutId id="2147483868" r:id="rId12"/>
    <p:sldLayoutId id="2147483857" r:id="rId13"/>
    <p:sldLayoutId id="2147483858" r:id="rId14"/>
    <p:sldLayoutId id="2147483843" r:id="rId15"/>
    <p:sldLayoutId id="2147483854" r:id="rId16"/>
    <p:sldLayoutId id="2147483869" r:id="rId17"/>
    <p:sldLayoutId id="2147483859" r:id="rId18"/>
    <p:sldLayoutId id="2147483861" r:id="rId19"/>
    <p:sldLayoutId id="2147483862" r:id="rId20"/>
    <p:sldLayoutId id="2147483870" r:id="rId21"/>
    <p:sldLayoutId id="2147483871" r:id="rId22"/>
  </p:sldLayoutIdLst>
  <p:hf hdr="0" ftr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1B7DA924-0F5C-4125-B912-7C2400A0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56" y="572079"/>
            <a:ext cx="10008066" cy="3312024"/>
          </a:xfrm>
        </p:spPr>
        <p:txBody>
          <a:bodyPr/>
          <a:lstStyle/>
          <a:p>
            <a:r>
              <a:rPr lang="fi-FI" dirty="0"/>
              <a:t>Tilannekatsaus työttömien työllistymisedellytysten tukemisen palveluihin </a:t>
            </a:r>
            <a:r>
              <a:rPr lang="fi-FI" dirty="0" err="1"/>
              <a:t>Päijät</a:t>
            </a:r>
            <a:r>
              <a:rPr lang="fi-FI" dirty="0"/>
              <a:t> – Sotessa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 Työvaliokunta 29.9.2021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4AEEFAB-CD49-4635-B1F2-10F16DA2EB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1875" y="5394939"/>
            <a:ext cx="4210050" cy="1015385"/>
          </a:xfrm>
        </p:spPr>
        <p:txBody>
          <a:bodyPr/>
          <a:lstStyle/>
          <a:p>
            <a:r>
              <a:rPr lang="fi-FI" dirty="0"/>
              <a:t>Leila Kankainen </a:t>
            </a:r>
          </a:p>
          <a:p>
            <a:r>
              <a:rPr lang="fi-FI" dirty="0"/>
              <a:t>Tulosaluejohtaja, Perhe- ja sosiaalipalvelut,  työikäisten palvelut</a:t>
            </a:r>
          </a:p>
        </p:txBody>
      </p:sp>
    </p:spTree>
    <p:extLst>
      <p:ext uri="{BB962C8B-B14F-4D97-AF65-F5344CB8AC3E}">
        <p14:creationId xmlns:p14="http://schemas.microsoft.com/office/powerpoint/2010/main" val="192810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6DBFD0-2DBA-495B-B81B-67CBCFAE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06" y="158117"/>
            <a:ext cx="10515600" cy="1018962"/>
          </a:xfrm>
        </p:spPr>
        <p:txBody>
          <a:bodyPr/>
          <a:lstStyle/>
          <a:p>
            <a:r>
              <a:rPr lang="fi-FI" sz="2400" dirty="0"/>
              <a:t>Aktivointipyynnöt ja sosiaalihuoltolain mukaiset ilmoitukset ja yhteydenottopyynnöt</a:t>
            </a:r>
          </a:p>
        </p:txBody>
      </p:sp>
      <p:graphicFrame>
        <p:nvGraphicFramePr>
          <p:cNvPr id="8" name="Taulukko 8">
            <a:extLst>
              <a:ext uri="{FF2B5EF4-FFF2-40B4-BE49-F238E27FC236}">
                <a16:creationId xmlns:a16="http://schemas.microsoft.com/office/drawing/2014/main" id="{DE3652EB-D7AD-4865-BB0C-2B8184DEC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505772"/>
              </p:ext>
            </p:extLst>
          </p:nvPr>
        </p:nvGraphicFramePr>
        <p:xfrm>
          <a:off x="514906" y="1310428"/>
          <a:ext cx="10928412" cy="5179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55">
                  <a:extLst>
                    <a:ext uri="{9D8B030D-6E8A-4147-A177-3AD203B41FA5}">
                      <a16:colId xmlns:a16="http://schemas.microsoft.com/office/drawing/2014/main" val="140547524"/>
                    </a:ext>
                  </a:extLst>
                </a:gridCol>
                <a:gridCol w="2193092">
                  <a:extLst>
                    <a:ext uri="{9D8B030D-6E8A-4147-A177-3AD203B41FA5}">
                      <a16:colId xmlns:a16="http://schemas.microsoft.com/office/drawing/2014/main" val="3661763827"/>
                    </a:ext>
                  </a:extLst>
                </a:gridCol>
                <a:gridCol w="2195255">
                  <a:extLst>
                    <a:ext uri="{9D8B030D-6E8A-4147-A177-3AD203B41FA5}">
                      <a16:colId xmlns:a16="http://schemas.microsoft.com/office/drawing/2014/main" val="3288210577"/>
                    </a:ext>
                  </a:extLst>
                </a:gridCol>
                <a:gridCol w="2195255">
                  <a:extLst>
                    <a:ext uri="{9D8B030D-6E8A-4147-A177-3AD203B41FA5}">
                      <a16:colId xmlns:a16="http://schemas.microsoft.com/office/drawing/2014/main" val="2792341314"/>
                    </a:ext>
                  </a:extLst>
                </a:gridCol>
                <a:gridCol w="2195255">
                  <a:extLst>
                    <a:ext uri="{9D8B030D-6E8A-4147-A177-3AD203B41FA5}">
                      <a16:colId xmlns:a16="http://schemas.microsoft.com/office/drawing/2014/main" val="1724036350"/>
                    </a:ext>
                  </a:extLst>
                </a:gridCol>
              </a:tblGrid>
              <a:tr h="1815206">
                <a:tc>
                  <a:txBody>
                    <a:bodyPr/>
                    <a:lstStyle/>
                    <a:p>
                      <a:r>
                        <a:rPr lang="fi-FI" dirty="0"/>
                        <a:t>Vuosi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TE-toimijan tekemät aktivointialoitteet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Kelan ilmoitukset aktivointiehdosta sosiaalihuoltoon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Sosiaalihuolto-lain mukaiset ilmoitukset  sosiaalihuollon tarpeesta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Sosiaalihuolto-lain mukaiset  yhteydenotot sosiaalihuollon tarpeesta</a:t>
                      </a:r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328861"/>
                  </a:ext>
                </a:extLst>
              </a:tr>
              <a:tr h="1070439">
                <a:tc>
                  <a:txBody>
                    <a:bodyPr/>
                    <a:lstStyle/>
                    <a:p>
                      <a:r>
                        <a:rPr lang="fi-FI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674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999001"/>
                  </a:ext>
                </a:extLst>
              </a:tr>
              <a:tr h="1070439">
                <a:tc>
                  <a:txBody>
                    <a:bodyPr/>
                    <a:lstStyle/>
                    <a:p>
                      <a:r>
                        <a:rPr lang="fi-FI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656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615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629890"/>
                  </a:ext>
                </a:extLst>
              </a:tr>
              <a:tr h="1223065">
                <a:tc>
                  <a:txBody>
                    <a:bodyPr/>
                    <a:lstStyle/>
                    <a:p>
                      <a:r>
                        <a:rPr lang="fi-FI" dirty="0"/>
                        <a:t>2021, 1.1. –30.8. (ennakoitu vuoden  kokonaismäärä)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478 (717)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322(483)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668 (943)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663 (936)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298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991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ulukko 3">
            <a:extLst>
              <a:ext uri="{FF2B5EF4-FFF2-40B4-BE49-F238E27FC236}">
                <a16:creationId xmlns:a16="http://schemas.microsoft.com/office/drawing/2014/main" id="{AEFBFDF7-A1CB-4639-B0E6-A1D7FF49F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924580"/>
              </p:ext>
            </p:extLst>
          </p:nvPr>
        </p:nvGraphicFramePr>
        <p:xfrm>
          <a:off x="382631" y="1521398"/>
          <a:ext cx="10515600" cy="4917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25815343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93576212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0255014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66661541"/>
                    </a:ext>
                  </a:extLst>
                </a:gridCol>
              </a:tblGrid>
              <a:tr h="428123">
                <a:tc>
                  <a:txBody>
                    <a:bodyPr/>
                    <a:lstStyle/>
                    <a:p>
                      <a:r>
                        <a:rPr lang="fi-FI" dirty="0"/>
                        <a:t>Kunta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30.8.2021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299057"/>
                  </a:ext>
                </a:extLst>
              </a:tr>
              <a:tr h="428123">
                <a:tc>
                  <a:txBody>
                    <a:bodyPr/>
                    <a:lstStyle/>
                    <a:p>
                      <a:r>
                        <a:rPr lang="fi-FI" dirty="0"/>
                        <a:t>Asikkala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11      (17)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69840"/>
                  </a:ext>
                </a:extLst>
              </a:tr>
              <a:tr h="428123">
                <a:tc>
                  <a:txBody>
                    <a:bodyPr/>
                    <a:lstStyle/>
                    <a:p>
                      <a:r>
                        <a:rPr lang="fi-FI" dirty="0"/>
                        <a:t>Hartola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         (8)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305352"/>
                  </a:ext>
                </a:extLst>
              </a:tr>
              <a:tr h="428123">
                <a:tc>
                  <a:txBody>
                    <a:bodyPr/>
                    <a:lstStyle/>
                    <a:p>
                      <a:r>
                        <a:rPr lang="fi-FI" dirty="0"/>
                        <a:t>Hollola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fi-FI" dirty="0"/>
                        <a:t>51     (77)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501827"/>
                  </a:ext>
                </a:extLst>
              </a:tr>
              <a:tr h="428123">
                <a:tc>
                  <a:txBody>
                    <a:bodyPr/>
                    <a:lstStyle/>
                    <a:p>
                      <a:r>
                        <a:rPr lang="fi-FI" dirty="0"/>
                        <a:t>Iitti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17     (26)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793635"/>
                  </a:ext>
                </a:extLst>
              </a:tr>
              <a:tr h="428123">
                <a:tc>
                  <a:txBody>
                    <a:bodyPr/>
                    <a:lstStyle/>
                    <a:p>
                      <a:r>
                        <a:rPr lang="fi-FI" dirty="0"/>
                        <a:t>Kärkölä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28     (46)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015003"/>
                  </a:ext>
                </a:extLst>
              </a:tr>
              <a:tr h="428123">
                <a:tc>
                  <a:txBody>
                    <a:bodyPr/>
                    <a:lstStyle/>
                    <a:p>
                      <a:r>
                        <a:rPr lang="fi-FI" dirty="0"/>
                        <a:t>Lahti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223  (334)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91972"/>
                  </a:ext>
                </a:extLst>
              </a:tr>
              <a:tr h="428123">
                <a:tc>
                  <a:txBody>
                    <a:bodyPr/>
                    <a:lstStyle/>
                    <a:p>
                      <a:r>
                        <a:rPr lang="fi-FI" dirty="0"/>
                        <a:t>Myrskylä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6         (9)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438914"/>
                  </a:ext>
                </a:extLst>
              </a:tr>
              <a:tr h="428123">
                <a:tc>
                  <a:txBody>
                    <a:bodyPr/>
                    <a:lstStyle/>
                    <a:p>
                      <a:r>
                        <a:rPr lang="fi-FI" dirty="0"/>
                        <a:t>Orimattila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62     (93)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88636"/>
                  </a:ext>
                </a:extLst>
              </a:tr>
              <a:tr h="428123">
                <a:tc>
                  <a:txBody>
                    <a:bodyPr/>
                    <a:lstStyle/>
                    <a:p>
                      <a:r>
                        <a:rPr lang="fi-FI" dirty="0"/>
                        <a:t>Padasjoki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6       (12)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977119"/>
                  </a:ext>
                </a:extLst>
              </a:tr>
              <a:tr h="636268">
                <a:tc>
                  <a:txBody>
                    <a:bodyPr/>
                    <a:lstStyle/>
                    <a:p>
                      <a:r>
                        <a:rPr lang="fi-FI" dirty="0"/>
                        <a:t>Pukkila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726736"/>
                  </a:ext>
                </a:extLst>
              </a:tr>
            </a:tbl>
          </a:graphicData>
        </a:graphic>
      </p:graphicFrame>
      <p:sp>
        <p:nvSpPr>
          <p:cNvPr id="4" name="Otsikko 3">
            <a:extLst>
              <a:ext uri="{FF2B5EF4-FFF2-40B4-BE49-F238E27FC236}">
                <a16:creationId xmlns:a16="http://schemas.microsoft.com/office/drawing/2014/main" id="{8167604F-2C85-4ECE-82CB-A844C4E2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7" y="233396"/>
            <a:ext cx="10515600" cy="1018962"/>
          </a:xfrm>
        </p:spPr>
        <p:txBody>
          <a:bodyPr/>
          <a:lstStyle/>
          <a:p>
            <a:r>
              <a:rPr lang="fi-FI" dirty="0"/>
              <a:t>Aktivointisuunnitelmapyynnöt työllisyyspalveluista  kunnittain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7139E9A-A9DA-449F-BB5C-E19A5968237D}"/>
              </a:ext>
            </a:extLst>
          </p:cNvPr>
          <p:cNvSpPr txBox="1"/>
          <p:nvPr/>
        </p:nvSpPr>
        <p:spPr>
          <a:xfrm flipH="1">
            <a:off x="262389" y="6301438"/>
            <a:ext cx="537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Tilastoinnissa jonkun verran poikkeamia, suuruusluokka pitää paikkansa</a:t>
            </a:r>
            <a:r>
              <a:rPr lang="fi-FI" dirty="0"/>
              <a:t>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1129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Kuva 2" descr="Näyttöleike">
            <a:extLst>
              <a:ext uri="{FF2B5EF4-FFF2-40B4-BE49-F238E27FC236}">
                <a16:creationId xmlns:a16="http://schemas.microsoft.com/office/drawing/2014/main" id="{E59FFF99-444E-46AB-9337-801B57844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9" b="1965"/>
          <a:stretch>
            <a:fillRect/>
          </a:stretch>
        </p:blipFill>
        <p:spPr bwMode="auto">
          <a:xfrm>
            <a:off x="357286" y="1287263"/>
            <a:ext cx="10643943" cy="544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kstiruutu 4">
            <a:extLst>
              <a:ext uri="{FF2B5EF4-FFF2-40B4-BE49-F238E27FC236}">
                <a16:creationId xmlns:a16="http://schemas.microsoft.com/office/drawing/2014/main" id="{EEF4B4D5-FBF4-4461-BE08-865115028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864" y="1362076"/>
            <a:ext cx="23574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fi-FI" sz="120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8436" name="Tekstiruutu 9">
            <a:extLst>
              <a:ext uri="{FF2B5EF4-FFF2-40B4-BE49-F238E27FC236}">
                <a16:creationId xmlns:a16="http://schemas.microsoft.com/office/drawing/2014/main" id="{283FB468-2B7B-4093-AC9E-9F45FD5FA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309" y="130176"/>
            <a:ext cx="115676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Asiakkaan  lakisääteinen sosiaalihuollon palveluprosessi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48B5055-4939-4BF2-844A-1FADB58F04A8}"/>
              </a:ext>
            </a:extLst>
          </p:cNvPr>
          <p:cNvSpPr txBox="1"/>
          <p:nvPr/>
        </p:nvSpPr>
        <p:spPr>
          <a:xfrm>
            <a:off x="7657306" y="4136332"/>
            <a:ext cx="1925638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i-FI" sz="1400" dirty="0">
                <a:solidFill>
                  <a:srgbClr val="0070C0"/>
                </a:solidFill>
              </a:rPr>
              <a:t>Tehdään tarvittavat</a:t>
            </a:r>
          </a:p>
          <a:p>
            <a:pPr>
              <a:defRPr/>
            </a:pPr>
            <a:r>
              <a:rPr lang="fi-FI" sz="1400" dirty="0">
                <a:solidFill>
                  <a:srgbClr val="0070C0"/>
                </a:solidFill>
              </a:rPr>
              <a:t>päätökset kuntouttavasta </a:t>
            </a:r>
          </a:p>
          <a:p>
            <a:pPr>
              <a:defRPr/>
            </a:pPr>
            <a:r>
              <a:rPr lang="fi-FI" sz="1400" dirty="0">
                <a:solidFill>
                  <a:srgbClr val="0070C0"/>
                </a:solidFill>
              </a:rPr>
              <a:t>työtoiminnasta,</a:t>
            </a:r>
          </a:p>
          <a:p>
            <a:pPr>
              <a:defRPr/>
            </a:pPr>
            <a:r>
              <a:rPr lang="fi-FI" sz="1400" dirty="0">
                <a:solidFill>
                  <a:srgbClr val="0070C0"/>
                </a:solidFill>
              </a:rPr>
              <a:t>tai muista sosiaalihuollon palveluista, esim. sosiaalinen kuntoutus</a:t>
            </a:r>
          </a:p>
        </p:txBody>
      </p:sp>
      <p:sp>
        <p:nvSpPr>
          <p:cNvPr id="18438" name="Suorakulmio 15">
            <a:extLst>
              <a:ext uri="{FF2B5EF4-FFF2-40B4-BE49-F238E27FC236}">
                <a16:creationId xmlns:a16="http://schemas.microsoft.com/office/drawing/2014/main" id="{05E4964E-862C-46B9-98E3-7BDECF15F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5" y="5405439"/>
            <a:ext cx="4572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i-FI" altLang="fi-FI" sz="9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8439" name="Tekstiruutu 5">
            <a:extLst>
              <a:ext uri="{FF2B5EF4-FFF2-40B4-BE49-F238E27FC236}">
                <a16:creationId xmlns:a16="http://schemas.microsoft.com/office/drawing/2014/main" id="{C23D08C7-C5AE-4AAA-8DEF-00CEBEAAD2E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08143" y="3665893"/>
            <a:ext cx="210615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 dirty="0">
                <a:solidFill>
                  <a:srgbClr val="0070C0"/>
                </a:solidFill>
              </a:rPr>
              <a:t>Esim.  kuntakokeilun omavalmentajan yhteydenotto tuen tarpeen arvioimiseksi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1400" dirty="0">
                <a:solidFill>
                  <a:srgbClr val="0070C0"/>
                </a:solidFill>
              </a:rPr>
              <a:t>tai asiakkaan aktivointisuunnitelman tarpeesta tai asiakkaan oma yhteydenotto</a:t>
            </a:r>
          </a:p>
        </p:txBody>
      </p:sp>
      <p:sp>
        <p:nvSpPr>
          <p:cNvPr id="18440" name="Tekstiruutu 7">
            <a:extLst>
              <a:ext uri="{FF2B5EF4-FFF2-40B4-BE49-F238E27FC236}">
                <a16:creationId xmlns:a16="http://schemas.microsoft.com/office/drawing/2014/main" id="{A80AB665-270B-4D08-A121-F5BE490C2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0281" y="1434479"/>
            <a:ext cx="1320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 dirty="0">
                <a:solidFill>
                  <a:srgbClr val="0070C0"/>
                </a:solidFill>
              </a:rPr>
              <a:t>Esim. </a:t>
            </a:r>
            <a:r>
              <a:rPr lang="fi-FI" altLang="fi-FI" sz="1400" b="1" dirty="0">
                <a:solidFill>
                  <a:srgbClr val="0070C0"/>
                </a:solidFill>
              </a:rPr>
              <a:t>kuntouttava työtoiminta </a:t>
            </a:r>
            <a:r>
              <a:rPr lang="fi-FI" altLang="fi-FI" sz="1400" dirty="0">
                <a:solidFill>
                  <a:srgbClr val="0070C0"/>
                </a:solidFill>
              </a:rPr>
              <a:t>tai sosiaalinen kuntoutus</a:t>
            </a:r>
          </a:p>
        </p:txBody>
      </p:sp>
      <p:sp>
        <p:nvSpPr>
          <p:cNvPr id="18441" name="Tekstiruutu 11">
            <a:extLst>
              <a:ext uri="{FF2B5EF4-FFF2-40B4-BE49-F238E27FC236}">
                <a16:creationId xmlns:a16="http://schemas.microsoft.com/office/drawing/2014/main" id="{CD8A1CD2-7A2D-4DAD-B57B-60E8F71C8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719" y="1484031"/>
            <a:ext cx="216619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 b="1" dirty="0">
                <a:solidFill>
                  <a:srgbClr val="0070C0"/>
                </a:solidFill>
              </a:rPr>
              <a:t>Aktivointisuunnitelma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1400" b="1" dirty="0">
                <a:solidFill>
                  <a:srgbClr val="0070C0"/>
                </a:solidFill>
              </a:rPr>
              <a:t>ja aktivointisuunni-telman tarkistukset</a:t>
            </a:r>
          </a:p>
        </p:txBody>
      </p:sp>
      <p:sp>
        <p:nvSpPr>
          <p:cNvPr id="18442" name="Tekstiruutu 12">
            <a:extLst>
              <a:ext uri="{FF2B5EF4-FFF2-40B4-BE49-F238E27FC236}">
                <a16:creationId xmlns:a16="http://schemas.microsoft.com/office/drawing/2014/main" id="{93B64529-99B1-4392-845A-5151BB37F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623" y="3543751"/>
            <a:ext cx="154748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 dirty="0">
                <a:solidFill>
                  <a:srgbClr val="0070C0"/>
                </a:solidFill>
              </a:rPr>
              <a:t>Arvio asiakkaan tuen tarpeista. Arvio myös asiakkaan sen hetkisestä työ- ja toimintakyvystä sekä palvelu-tarpeesta</a:t>
            </a:r>
          </a:p>
        </p:txBody>
      </p:sp>
      <p:sp>
        <p:nvSpPr>
          <p:cNvPr id="7" name="U-käännösnuoli 6">
            <a:extLst>
              <a:ext uri="{FF2B5EF4-FFF2-40B4-BE49-F238E27FC236}">
                <a16:creationId xmlns:a16="http://schemas.microsoft.com/office/drawing/2014/main" id="{9CA836F6-4292-4491-9BD7-26B56BB6D7AE}"/>
              </a:ext>
            </a:extLst>
          </p:cNvPr>
          <p:cNvSpPr/>
          <p:nvPr/>
        </p:nvSpPr>
        <p:spPr>
          <a:xfrm flipH="1" flipV="1">
            <a:off x="6826250" y="3167063"/>
            <a:ext cx="2249488" cy="2032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6CAED139-6A6A-4DCF-B25D-4ACC6487EF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557380"/>
              </p:ext>
            </p:extLst>
          </p:nvPr>
        </p:nvGraphicFramePr>
        <p:xfrm>
          <a:off x="657225" y="476250"/>
          <a:ext cx="11068050" cy="603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322515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1C046816-A2FA-467E-BE79-011D1C16EA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542146"/>
              </p:ext>
            </p:extLst>
          </p:nvPr>
        </p:nvGraphicFramePr>
        <p:xfrm>
          <a:off x="180975" y="104775"/>
          <a:ext cx="1190625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1125636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C0793B-274B-4AD7-9DDE-A63D52F8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7666"/>
            <a:ext cx="10515600" cy="5520801"/>
          </a:xfrm>
        </p:spPr>
        <p:txBody>
          <a:bodyPr>
            <a:normAutofit lnSpcReduction="10000"/>
          </a:bodyPr>
          <a:lstStyle/>
          <a:p>
            <a:r>
              <a:rPr lang="fi-FI" b="1" dirty="0"/>
              <a:t>Työkykyhanke yhtymässä mallintaa työ- ja toimintakyvyn ja kuntoutustarpeen arvioinnin mallia</a:t>
            </a:r>
          </a:p>
          <a:p>
            <a:pPr lvl="1"/>
            <a:r>
              <a:rPr lang="fi-FI" dirty="0"/>
              <a:t>Yhteistyötä kuntien ja kuntakokeilujen kanssa </a:t>
            </a:r>
          </a:p>
          <a:p>
            <a:r>
              <a:rPr lang="fi-FI" b="1" dirty="0"/>
              <a:t>Yhtymän ja kuntien kunnittaiset työllisyydenhoidon kokoukset ja toimintamallit kantavat hedelmää myös kuntakokeiluissa</a:t>
            </a:r>
          </a:p>
          <a:p>
            <a:pPr lvl="1"/>
            <a:r>
              <a:rPr lang="fi-FI" dirty="0"/>
              <a:t>Pienemmissä kunnissa yhteistyö on sujuvaa: työntekijäjoukko on rajattu jolloin yhdessä tekeminen rakentuu helpommin. Myös asiakaskunnan määrä on hallittavissa helpommin</a:t>
            </a:r>
          </a:p>
          <a:p>
            <a:pPr lvl="1"/>
            <a:r>
              <a:rPr lang="fi-FI" dirty="0"/>
              <a:t>Yhtymän sosiaalityö on saanut kiitosta antamastaan perehdytyksestä kuntakokeilujen uusille työntekijöille sekä sujuvasta yhteistyöstä</a:t>
            </a:r>
          </a:p>
          <a:p>
            <a:pPr lvl="1"/>
            <a:r>
              <a:rPr lang="fi-FI" dirty="0"/>
              <a:t>Lahdessa monilaisen työn rakentaminen on haasteellisempaa, työntekijöitä on kuntakokeilussa ja yhtymän sosiaalityössä kummassakin kymmeniä, jolloin yhteistyökumppanin tuntemus ei kehity samalla tavalla kuin pienissä kunnissa</a:t>
            </a:r>
          </a:p>
          <a:p>
            <a:r>
              <a:rPr lang="fi-FI" b="1" dirty="0"/>
              <a:t>Työllisyyden kuntakokeilussa on yhtymän ja kuntakokeilun henkilökunnan erilaisia yhteistyöryhmiä mallintamassa Lahden seudun kuntakokeilun ja yhtymän yhteistyötä</a:t>
            </a:r>
          </a:p>
          <a:p>
            <a:pPr lvl="1"/>
            <a:r>
              <a:rPr lang="fi-FI" dirty="0"/>
              <a:t>Yhtymässä kokoontuu edelleen terveyden- ja sairaanhoidon, kuntoutuksen ja sosiaalityön esimiesten kuntakokeilun koordinaatiotyöryhmä, joka tarvittaessa linjaa toimintaa</a:t>
            </a:r>
          </a:p>
          <a:p>
            <a:pPr lvl="1"/>
            <a:r>
              <a:rPr lang="fi-FI" dirty="0"/>
              <a:t>Yhtymän ja kuntakokeilujen esimiehet kokoontuvat säännöllisesti mallintamaan yhteistyötä</a:t>
            </a:r>
          </a:p>
          <a:p>
            <a:r>
              <a:rPr lang="fi-FI" b="1" dirty="0"/>
              <a:t>TYP-toiminnan tarkastelu uudelleen</a:t>
            </a:r>
          </a:p>
          <a:p>
            <a:r>
              <a:rPr lang="fi-FI" b="1" dirty="0"/>
              <a:t>19.10.2021 Mika Forsbergin kokoon kutsuma työllisyystoimijoiden vastuuhenkilöiden kokous, jossa aiheena sote-uudistus ja työllisyyden hoito yhdyspintatyönä </a:t>
            </a:r>
          </a:p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230ECBB-D127-42BF-9A98-7048E6B55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21" y="89794"/>
            <a:ext cx="10515600" cy="800100"/>
          </a:xfrm>
        </p:spPr>
        <p:txBody>
          <a:bodyPr/>
          <a:lstStyle/>
          <a:p>
            <a:pPr marL="0" indent="0">
              <a:buNone/>
            </a:pPr>
            <a:r>
              <a:rPr lang="fi-FI" sz="2800" dirty="0"/>
              <a:t>Tavoite on yhteinen - eri toimijoiden palvelujen yhteensovittaminen etenee</a:t>
            </a:r>
          </a:p>
        </p:txBody>
      </p:sp>
    </p:spTree>
    <p:extLst>
      <p:ext uri="{BB962C8B-B14F-4D97-AF65-F5344CB8AC3E}">
        <p14:creationId xmlns:p14="http://schemas.microsoft.com/office/powerpoint/2010/main" val="77206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>
            <a:extLst>
              <a:ext uri="{FF2B5EF4-FFF2-40B4-BE49-F238E27FC236}">
                <a16:creationId xmlns:a16="http://schemas.microsoft.com/office/drawing/2014/main" id="{8764C2F0-F289-4322-86D5-11554B657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1" y="111126"/>
            <a:ext cx="10922466" cy="671513"/>
          </a:xfrm>
        </p:spPr>
        <p:txBody>
          <a:bodyPr/>
          <a:lstStyle/>
          <a:p>
            <a:r>
              <a:rPr lang="fi-FI" altLang="fi-FI" sz="2400" dirty="0"/>
              <a:t>Kuntien, sote-palvelujen  ja TE-palvelujen vastuut työllisyysasioissa 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23112076-0221-4A50-A4E9-28233D9BFB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575506"/>
              </p:ext>
            </p:extLst>
          </p:nvPr>
        </p:nvGraphicFramePr>
        <p:xfrm>
          <a:off x="419450" y="844550"/>
          <a:ext cx="10595297" cy="1136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7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6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1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6650"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Kunta : </a:t>
                      </a:r>
                      <a:r>
                        <a:rPr lang="fi-FI" sz="1400" baseline="0" dirty="0">
                          <a:solidFill>
                            <a:schemeClr val="tx1"/>
                          </a:solidFill>
                        </a:rPr>
                        <a:t> 10 kuntaa 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400" dirty="0" err="1">
                          <a:solidFill>
                            <a:schemeClr val="tx1"/>
                          </a:solidFill>
                        </a:rPr>
                        <a:t>PHHYKY:ssä</a:t>
                      </a:r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78" marR="68578" marT="34317" marB="343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PHHYKY: kuntien kanssa tehdyn perussopimuksen mukaan </a:t>
                      </a:r>
                      <a:r>
                        <a:rPr lang="fi-FI" sz="1400" baseline="0" dirty="0">
                          <a:solidFill>
                            <a:schemeClr val="tx1"/>
                          </a:solidFill>
                        </a:rPr>
                        <a:t>järjestää lainsäädännön mukaiset sosiaali- ja terveydenhuollon palvelut </a:t>
                      </a:r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78" marR="68578" marT="34317" marB="343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TE-</a:t>
                      </a:r>
                      <a:r>
                        <a:rPr lang="fi-FI" sz="1400" baseline="0" dirty="0">
                          <a:solidFill>
                            <a:schemeClr val="tx1"/>
                          </a:solidFill>
                        </a:rPr>
                        <a:t> palvelut : Hämeen  ja Uudenmaan        ( Myrskylä, Pukkila)  TE-toimistot</a:t>
                      </a:r>
                    </a:p>
                  </a:txBody>
                  <a:tcPr marL="68578" marR="68578" marT="34317" marB="343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84D2AFF2-D25C-4D71-819C-6DFEC6AC9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98223"/>
              </p:ext>
            </p:extLst>
          </p:nvPr>
        </p:nvGraphicFramePr>
        <p:xfrm>
          <a:off x="419450" y="1963737"/>
          <a:ext cx="10595296" cy="3934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0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0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3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459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</a:rPr>
                        <a:t>Lakisääteiset</a:t>
                      </a:r>
                      <a:r>
                        <a:rPr lang="fi-FI" sz="1200" baseline="0" dirty="0">
                          <a:solidFill>
                            <a:schemeClr val="tx1"/>
                          </a:solidFill>
                        </a:rPr>
                        <a:t>  työllisyyden hoidon vastuut rajattuja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200" baseline="0" dirty="0">
                          <a:solidFill>
                            <a:schemeClr val="tx1"/>
                          </a:solidFill>
                        </a:rPr>
                        <a:t>Lakisääteisiä työmarkkinatuen kuntaosuuden maksuvelvoite ja  ikääntyneiden työttömien  työllistämisvelvoite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200" baseline="0" dirty="0">
                          <a:solidFill>
                            <a:schemeClr val="tx1"/>
                          </a:solidFill>
                        </a:rPr>
                        <a:t>Kunnille vapaaehtoisia kuntakohtaisia palveluita työllistymisen tueksi: 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fi-FI" sz="1200" baseline="0" dirty="0">
                          <a:solidFill>
                            <a:schemeClr val="tx1"/>
                          </a:solidFill>
                        </a:rPr>
                        <a:t>Mahdollisuuksia palkkatukityöhön  ja työkokeiluihin  mm. työpajoissa  ja näihin liittyvää valmennusta ja neuvontaa , kuntalisiä, hankkeiden rahoitusta, elinkeinopolitiikka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i-FI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2" marR="68582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200" baseline="0" dirty="0">
                          <a:solidFill>
                            <a:schemeClr val="tx1"/>
                          </a:solidFill>
                        </a:rPr>
                        <a:t>Normaalit sosiaali- ja terveydenhuollon palvelut koko väestölle ml. työttömät kuntalaiset ( mm sosiaalityö, työkyvyn arviot, kuntoutus, sairauksien hoito)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200" baseline="0" dirty="0">
                          <a:solidFill>
                            <a:schemeClr val="tx1"/>
                          </a:solidFill>
                        </a:rPr>
                        <a:t>Erityisesti työttömille suunnatut toimintakykyä parantavat sote- palvelut :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fi-FI" sz="1200" baseline="0" dirty="0">
                          <a:solidFill>
                            <a:schemeClr val="tx1"/>
                          </a:solidFill>
                        </a:rPr>
                        <a:t>Kuntouttava työtoiminta 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fi-FI" sz="1200" baseline="0" dirty="0">
                          <a:solidFill>
                            <a:schemeClr val="tx1"/>
                          </a:solidFill>
                        </a:rPr>
                        <a:t>Työttömien terveystarkastukset 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fi-FI" sz="1200" baseline="0" dirty="0">
                          <a:solidFill>
                            <a:schemeClr val="tx1"/>
                          </a:solidFill>
                        </a:rPr>
                        <a:t>Vammaisten työllistymistä tukeva toiminta ja työtoiminta ja kehitysvammaisten työtoiminta </a:t>
                      </a:r>
                    </a:p>
                  </a:txBody>
                  <a:tcPr marL="68582" marR="68582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200" b="1" dirty="0">
                          <a:solidFill>
                            <a:schemeClr val="tx1"/>
                          </a:solidFill>
                        </a:rPr>
                        <a:t>Ensisijainen</a:t>
                      </a:r>
                      <a:r>
                        <a:rPr lang="fi-FI" sz="1200" b="1" baseline="0" dirty="0">
                          <a:solidFill>
                            <a:schemeClr val="tx1"/>
                          </a:solidFill>
                        </a:rPr>
                        <a:t> vastuu tarjota työttömille työllisyyspalveluja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200" b="1" dirty="0">
                          <a:solidFill>
                            <a:schemeClr val="tx1"/>
                          </a:solidFill>
                        </a:rPr>
                        <a:t>Julkisi</a:t>
                      </a:r>
                      <a:r>
                        <a:rPr lang="fi-FI" sz="1200" b="1" baseline="0" dirty="0">
                          <a:solidFill>
                            <a:schemeClr val="tx1"/>
                          </a:solidFill>
                        </a:rPr>
                        <a:t>a työvoimapalveluja:  mm. työnvälitys, ohjaus- ja neuvonta, palvelutarpeiden selvittäminen, työvoimakoulutus, ammatinvalinta,  valmennus, palkkatuki, työkokeilut, yritysyhteistyö  jne.  </a:t>
                      </a:r>
                      <a:endParaRPr lang="fi-FI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2" marR="68582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Nuoli oikealle 10">
            <a:extLst>
              <a:ext uri="{FF2B5EF4-FFF2-40B4-BE49-F238E27FC236}">
                <a16:creationId xmlns:a16="http://schemas.microsoft.com/office/drawing/2014/main" id="{5738BC0D-CF63-452B-A930-96116557D4D3}"/>
              </a:ext>
            </a:extLst>
          </p:cNvPr>
          <p:cNvSpPr/>
          <p:nvPr/>
        </p:nvSpPr>
        <p:spPr>
          <a:xfrm>
            <a:off x="1468073" y="871155"/>
            <a:ext cx="2600588" cy="122451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200" b="1" dirty="0">
                <a:solidFill>
                  <a:schemeClr val="tx1"/>
                </a:solidFill>
              </a:rPr>
              <a:t>Sote-palvelujen  järjestämisvastuu siirretty yhtymälle 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AF44B9F9-7F81-4B4C-A0EE-C8A979800E2B}"/>
              </a:ext>
            </a:extLst>
          </p:cNvPr>
          <p:cNvSpPr/>
          <p:nvPr/>
        </p:nvSpPr>
        <p:spPr>
          <a:xfrm>
            <a:off x="260059" y="6075360"/>
            <a:ext cx="11299970" cy="671513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/>
          </a:p>
          <a:p>
            <a:pPr algn="ctr">
              <a:defRPr/>
            </a:pPr>
            <a:r>
              <a:rPr lang="fi-FI" b="1" dirty="0">
                <a:solidFill>
                  <a:schemeClr val="tx1"/>
                </a:solidFill>
              </a:rPr>
              <a:t>Toimiva yhteistyö edellyttää yhdessä sovittuja yhteistoimintarakenteita ja toimintaprosesseja </a:t>
            </a:r>
          </a:p>
          <a:p>
            <a:pPr algn="ctr">
              <a:defRPr/>
            </a:pPr>
            <a:r>
              <a:rPr lang="fi-FI" dirty="0"/>
              <a:t> 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93F755C5-9232-4066-B633-6AD9EDD819EA}"/>
              </a:ext>
            </a:extLst>
          </p:cNvPr>
          <p:cNvSpPr/>
          <p:nvPr/>
        </p:nvSpPr>
        <p:spPr>
          <a:xfrm>
            <a:off x="1803634" y="4601126"/>
            <a:ext cx="8430934" cy="367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fi-FI" sz="1600" baseline="0" dirty="0">
                <a:solidFill>
                  <a:schemeClr val="tx1"/>
                </a:solidFill>
              </a:rPr>
              <a:t>Työllistymistä edistävä monialainen yhteispalvelu TYP ( myös Kela) 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0D0FA798-6DBA-470C-A663-16B634D31515}"/>
              </a:ext>
            </a:extLst>
          </p:cNvPr>
          <p:cNvSpPr/>
          <p:nvPr/>
        </p:nvSpPr>
        <p:spPr>
          <a:xfrm>
            <a:off x="4538443" y="4174585"/>
            <a:ext cx="5696125" cy="367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Työttömien aktivointisuunnitelmayhteistyö</a:t>
            </a:r>
          </a:p>
        </p:txBody>
      </p:sp>
      <p:sp>
        <p:nvSpPr>
          <p:cNvPr id="2" name="Nuoli: Vasen 1">
            <a:extLst>
              <a:ext uri="{FF2B5EF4-FFF2-40B4-BE49-F238E27FC236}">
                <a16:creationId xmlns:a16="http://schemas.microsoft.com/office/drawing/2014/main" id="{6B7839D8-08EF-49D5-BEF3-9E67D19ED0EF}"/>
              </a:ext>
            </a:extLst>
          </p:cNvPr>
          <p:cNvSpPr/>
          <p:nvPr/>
        </p:nvSpPr>
        <p:spPr>
          <a:xfrm>
            <a:off x="2986481" y="5057378"/>
            <a:ext cx="5461233" cy="1003560"/>
          </a:xfrm>
          <a:prstGeom prst="lef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Työllisyyden</a:t>
            </a:r>
            <a:r>
              <a:rPr lang="fi-FI" sz="1600" b="1" dirty="0"/>
              <a:t> </a:t>
            </a:r>
            <a:r>
              <a:rPr lang="fi-FI" sz="1600" b="1" dirty="0">
                <a:solidFill>
                  <a:schemeClr val="tx1"/>
                </a:solidFill>
              </a:rPr>
              <a:t>kuntakokeilu: TE-hallinnon lakisääteisiä tehtäviä siirretty kunnille</a:t>
            </a:r>
            <a:r>
              <a:rPr lang="fi-FI" sz="1600" b="1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>
            <a:extLst>
              <a:ext uri="{FF2B5EF4-FFF2-40B4-BE49-F238E27FC236}">
                <a16:creationId xmlns:a16="http://schemas.microsoft.com/office/drawing/2014/main" id="{AA44F8C4-056B-4D07-81DD-5A4B8D156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01" y="31617"/>
            <a:ext cx="10515600" cy="1018962"/>
          </a:xfrm>
        </p:spPr>
        <p:txBody>
          <a:bodyPr/>
          <a:lstStyle/>
          <a:p>
            <a:pPr eaLnBrk="1" hangingPunct="1"/>
            <a:r>
              <a:rPr lang="fi-FI" altLang="fi-FI" dirty="0"/>
              <a:t>Työllisyydenhoidon yhteistyön toimintaympäristö yhtymässä</a:t>
            </a:r>
          </a:p>
        </p:txBody>
      </p:sp>
      <p:sp>
        <p:nvSpPr>
          <p:cNvPr id="16387" name="Tekstin paikkamerkki 2">
            <a:extLst>
              <a:ext uri="{FF2B5EF4-FFF2-40B4-BE49-F238E27FC236}">
                <a16:creationId xmlns:a16="http://schemas.microsoft.com/office/drawing/2014/main" id="{BB9DF35A-3861-4A39-845C-48C5731D1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4681" y="1403863"/>
            <a:ext cx="4496107" cy="771011"/>
          </a:xfrm>
        </p:spPr>
        <p:txBody>
          <a:bodyPr/>
          <a:lstStyle/>
          <a:p>
            <a:pPr eaLnBrk="1" hangingPunct="1"/>
            <a:r>
              <a:rPr lang="fi-FI" altLang="fi-FI" dirty="0"/>
              <a:t>Työllisyyden kuntakokeiluun osallistuvat</a:t>
            </a:r>
          </a:p>
        </p:txBody>
      </p:sp>
      <p:sp>
        <p:nvSpPr>
          <p:cNvPr id="16388" name="Sisällön paikkamerkki 3">
            <a:extLst>
              <a:ext uri="{FF2B5EF4-FFF2-40B4-BE49-F238E27FC236}">
                <a16:creationId xmlns:a16="http://schemas.microsoft.com/office/drawing/2014/main" id="{585BBBCA-DDDA-4025-84DE-F4A22B04C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217" y="2256064"/>
            <a:ext cx="4040188" cy="2648960"/>
          </a:xfrm>
        </p:spPr>
        <p:txBody>
          <a:bodyPr/>
          <a:lstStyle/>
          <a:p>
            <a:pPr eaLnBrk="1" hangingPunct="1"/>
            <a:r>
              <a:rPr lang="fi-FI" altLang="fi-FI" sz="1800" dirty="0"/>
              <a:t>Lahti </a:t>
            </a:r>
          </a:p>
          <a:p>
            <a:pPr eaLnBrk="1" hangingPunct="1"/>
            <a:r>
              <a:rPr lang="fi-FI" altLang="fi-FI" sz="1800" dirty="0"/>
              <a:t>Hollola </a:t>
            </a:r>
          </a:p>
          <a:p>
            <a:pPr eaLnBrk="1" hangingPunct="1"/>
            <a:r>
              <a:rPr lang="fi-FI" altLang="fi-FI" sz="1800" dirty="0"/>
              <a:t>Orimattila</a:t>
            </a:r>
          </a:p>
          <a:p>
            <a:pPr eaLnBrk="1" hangingPunct="1"/>
            <a:r>
              <a:rPr lang="fi-FI" altLang="fi-FI" sz="1800" dirty="0"/>
              <a:t>Asikkala</a:t>
            </a:r>
          </a:p>
          <a:p>
            <a:pPr eaLnBrk="1" hangingPunct="1"/>
            <a:r>
              <a:rPr lang="fi-FI" altLang="fi-FI" sz="1800" dirty="0"/>
              <a:t>Kärkölä</a:t>
            </a:r>
          </a:p>
        </p:txBody>
      </p:sp>
      <p:sp>
        <p:nvSpPr>
          <p:cNvPr id="16389" name="Tekstin paikkamerkki 4">
            <a:extLst>
              <a:ext uri="{FF2B5EF4-FFF2-40B4-BE49-F238E27FC236}">
                <a16:creationId xmlns:a16="http://schemas.microsoft.com/office/drawing/2014/main" id="{11A1BDEE-7538-4A31-B13B-A9CCC800D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7437" y="1361658"/>
            <a:ext cx="5115565" cy="492309"/>
          </a:xfrm>
        </p:spPr>
        <p:txBody>
          <a:bodyPr/>
          <a:lstStyle/>
          <a:p>
            <a:pPr eaLnBrk="1" hangingPunct="1"/>
            <a:r>
              <a:rPr lang="fi-FI" altLang="fi-FI" dirty="0"/>
              <a:t>Kokeiluun eivät osallistu</a:t>
            </a:r>
          </a:p>
        </p:txBody>
      </p:sp>
      <p:sp>
        <p:nvSpPr>
          <p:cNvPr id="16390" name="Sisällön paikkamerkki 5">
            <a:extLst>
              <a:ext uri="{FF2B5EF4-FFF2-40B4-BE49-F238E27FC236}">
                <a16:creationId xmlns:a16="http://schemas.microsoft.com/office/drawing/2014/main" id="{B8C86643-9DBA-4954-A934-84FD7C2A6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2726" y="2011411"/>
            <a:ext cx="4041775" cy="2835177"/>
          </a:xfrm>
        </p:spPr>
        <p:txBody>
          <a:bodyPr/>
          <a:lstStyle/>
          <a:p>
            <a:pPr eaLnBrk="1" hangingPunct="1"/>
            <a:r>
              <a:rPr lang="fi-FI" altLang="fi-FI" sz="1800" dirty="0"/>
              <a:t>Hartola</a:t>
            </a:r>
          </a:p>
          <a:p>
            <a:pPr eaLnBrk="1" hangingPunct="1"/>
            <a:r>
              <a:rPr lang="fi-FI" altLang="fi-FI" sz="1800" dirty="0"/>
              <a:t>Padasjoki</a:t>
            </a:r>
          </a:p>
          <a:p>
            <a:pPr eaLnBrk="1" hangingPunct="1"/>
            <a:r>
              <a:rPr lang="fi-FI" altLang="fi-FI" sz="1800" dirty="0"/>
              <a:t>Iitti</a:t>
            </a:r>
          </a:p>
          <a:p>
            <a:pPr eaLnBrk="1" hangingPunct="1"/>
            <a:r>
              <a:rPr lang="fi-FI" altLang="fi-FI" sz="1800" dirty="0">
                <a:solidFill>
                  <a:srgbClr val="00B050"/>
                </a:solidFill>
              </a:rPr>
              <a:t>Pukkila </a:t>
            </a:r>
          </a:p>
          <a:p>
            <a:pPr eaLnBrk="1" hangingPunct="1"/>
            <a:r>
              <a:rPr lang="fi-FI" altLang="fi-FI" sz="1800" dirty="0">
                <a:solidFill>
                  <a:srgbClr val="00B050"/>
                </a:solidFill>
              </a:rPr>
              <a:t>Myrskylä</a:t>
            </a:r>
          </a:p>
          <a:p>
            <a:pPr eaLnBrk="1" hangingPunct="1"/>
            <a:r>
              <a:rPr lang="fi-FI" altLang="fi-FI" sz="1800" dirty="0">
                <a:solidFill>
                  <a:schemeClr val="accent5">
                    <a:lumMod val="75000"/>
                  </a:schemeClr>
                </a:solidFill>
              </a:rPr>
              <a:t>Sysmä</a:t>
            </a:r>
          </a:p>
          <a:p>
            <a:pPr eaLnBrk="1" hangingPunct="1"/>
            <a:r>
              <a:rPr lang="fi-FI" altLang="fi-FI" sz="1800" dirty="0">
                <a:solidFill>
                  <a:schemeClr val="accent5">
                    <a:lumMod val="75000"/>
                  </a:schemeClr>
                </a:solidFill>
              </a:rPr>
              <a:t>Heinola</a:t>
            </a:r>
          </a:p>
          <a:p>
            <a:pPr marL="0" indent="0" eaLnBrk="1" hangingPunct="1">
              <a:buNone/>
            </a:pPr>
            <a:endParaRPr lang="fi-FI" altLang="fi-FI" dirty="0"/>
          </a:p>
        </p:txBody>
      </p:sp>
      <p:sp>
        <p:nvSpPr>
          <p:cNvPr id="16391" name="Tekstiruutu 6">
            <a:extLst>
              <a:ext uri="{FF2B5EF4-FFF2-40B4-BE49-F238E27FC236}">
                <a16:creationId xmlns:a16="http://schemas.microsoft.com/office/drawing/2014/main" id="{B76AF251-1741-4260-8DBD-49C050EED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327" y="5002149"/>
            <a:ext cx="8677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2400" dirty="0">
                <a:solidFill>
                  <a:schemeClr val="accent2">
                    <a:lumMod val="75000"/>
                  </a:schemeClr>
                </a:solidFill>
              </a:rPr>
              <a:t>Hyvinvointikuntayhtymä tuottaa kaikille jäsenkunnilleen tasapuolisesti sosiaali-  ja terveydenhuollon palvelut</a:t>
            </a:r>
            <a:r>
              <a:rPr lang="fi-FI" altLang="fi-FI" sz="2400" b="1" dirty="0">
                <a:solidFill>
                  <a:schemeClr val="accent2">
                    <a:lumMod val="75000"/>
                  </a:schemeClr>
                </a:solidFill>
              </a:rPr>
              <a:t>. Monialaista yhteistyötä tehdään kaikkien kuntien kanssa. </a:t>
            </a:r>
          </a:p>
        </p:txBody>
      </p:sp>
      <p:sp>
        <p:nvSpPr>
          <p:cNvPr id="3" name="Oikea aaltosulje 2">
            <a:extLst>
              <a:ext uri="{FF2B5EF4-FFF2-40B4-BE49-F238E27FC236}">
                <a16:creationId xmlns:a16="http://schemas.microsoft.com/office/drawing/2014/main" id="{DC1D7B6F-10F6-47D8-88C9-C12136A3C335}"/>
              </a:ext>
            </a:extLst>
          </p:cNvPr>
          <p:cNvSpPr/>
          <p:nvPr/>
        </p:nvSpPr>
        <p:spPr>
          <a:xfrm>
            <a:off x="7950549" y="3334188"/>
            <a:ext cx="713064" cy="651003"/>
          </a:xfrm>
          <a:prstGeom prst="rightBrac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ikea aaltosulje 10">
            <a:extLst>
              <a:ext uri="{FF2B5EF4-FFF2-40B4-BE49-F238E27FC236}">
                <a16:creationId xmlns:a16="http://schemas.microsoft.com/office/drawing/2014/main" id="{6A026723-C7D8-4708-9D0E-6A13245EBCDC}"/>
              </a:ext>
            </a:extLst>
          </p:cNvPr>
          <p:cNvSpPr/>
          <p:nvPr/>
        </p:nvSpPr>
        <p:spPr>
          <a:xfrm>
            <a:off x="7950549" y="4157684"/>
            <a:ext cx="713064" cy="651003"/>
          </a:xfrm>
          <a:prstGeom prst="rightBrac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4D0BBF5-35B2-4837-B7D2-5E779423ECD6}"/>
              </a:ext>
            </a:extLst>
          </p:cNvPr>
          <p:cNvSpPr txBox="1"/>
          <p:nvPr/>
        </p:nvSpPr>
        <p:spPr>
          <a:xfrm>
            <a:off x="8718092" y="3367301"/>
            <a:ext cx="1785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Siirtyvät 1.1.2023 Uudellemaalle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DA00330-8154-4AC2-B5B9-AF9779A1BC45}"/>
              </a:ext>
            </a:extLst>
          </p:cNvPr>
          <p:cNvSpPr txBox="1"/>
          <p:nvPr/>
        </p:nvSpPr>
        <p:spPr>
          <a:xfrm>
            <a:off x="8718092" y="4173035"/>
            <a:ext cx="2147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Liittyvät 1.1.2023 Päijät-Hämeen hyvinvointialueeseen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D5F1E92E-8AC7-459E-BA49-FE88AAABF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041"/>
            <a:ext cx="10515600" cy="4478459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F0F0F"/>
                </a:solidFill>
                <a:effectLst/>
                <a:latin typeface="Helvetica" panose="020B0604020202020204" pitchFamily="34" charset="0"/>
              </a:rPr>
              <a:t>Kuntouttava työtoiminta on sosiaalihuoltolain mukainen sosiaalipalvelu.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F0F0F"/>
                </a:solidFill>
                <a:effectLst/>
                <a:latin typeface="Helvetica" panose="020B0604020202020204" pitchFamily="34" charset="0"/>
              </a:rPr>
              <a:t>Kuntouttavan työtoiminnan tavoitteena on ehkäistä työttömyyden aiheuttamia kielteisiä vaikutuksia asiakkaan toimintakykyyn, </a:t>
            </a:r>
            <a:r>
              <a:rPr lang="fi-FI" b="1" i="0" dirty="0">
                <a:solidFill>
                  <a:srgbClr val="0F0F0F"/>
                </a:solidFill>
                <a:effectLst/>
                <a:latin typeface="Helvetica" panose="020B0604020202020204" pitchFamily="34" charset="0"/>
              </a:rPr>
              <a:t>vahvistaa asiakkaan elämän- ja arjenhallintaa sekä työ- ja toimintakykyä</a:t>
            </a:r>
            <a:r>
              <a:rPr lang="fi-FI" b="0" i="0" dirty="0">
                <a:solidFill>
                  <a:srgbClr val="0F0F0F"/>
                </a:solidFill>
                <a:effectLst/>
                <a:latin typeface="Helvetica" panose="020B0604020202020204" pitchFamily="34" charset="0"/>
              </a:rPr>
              <a:t>, ehkäistä syrjäytymistä tarjoamalla mahdollisuutta työtoimintaan ja muihin palveluihin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F0F0F"/>
                </a:solidFill>
                <a:effectLst/>
                <a:latin typeface="Helvetica" panose="020B0604020202020204" pitchFamily="34" charset="0"/>
              </a:rPr>
              <a:t>Kuntouttava työtoiminta on tarkoitettu niille henkilöille, </a:t>
            </a:r>
            <a:r>
              <a:rPr lang="fi-FI" b="0" i="0" dirty="0"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jotka eivät työ- ja toimintakykynsä asettamien rajoitusten vuoksi voi osallistua julkisiin työvoimapalveluihin tai työhön</a:t>
            </a:r>
            <a:r>
              <a:rPr lang="fi-FI" b="1" i="0" dirty="0">
                <a:solidFill>
                  <a:srgbClr val="0F0F0F"/>
                </a:solidFill>
                <a:effectLst/>
                <a:latin typeface="Helvetica" panose="020B0604020202020204" pitchFamily="34" charset="0"/>
              </a:rPr>
              <a:t>. Kyseessä on siis toissijainen palvelu TE-palveluihin nähden.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Kuntouttavan työtoiminnan järjestäminen </a:t>
            </a:r>
            <a:r>
              <a:rPr lang="fi-FI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perustuu aktivointisuunnitelmaan</a:t>
            </a:r>
            <a:r>
              <a:rPr lang="fi-FI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, jonka työ- ja elinkeinotoimiston/ kuntakokeilun  ja kunnan sosiaalihuollon viranomainen laativat asiakkaan kanssa.</a:t>
            </a:r>
            <a:endParaRPr lang="fi-FI" b="0" i="0" dirty="0">
              <a:solidFill>
                <a:srgbClr val="0F0F0F"/>
              </a:solidFill>
              <a:effectLst/>
              <a:latin typeface="Helvetica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F0F0F"/>
                </a:solidFill>
                <a:effectLst/>
                <a:latin typeface="Helvetica" panose="020B0604020202020204" pitchFamily="34" charset="0"/>
              </a:rPr>
              <a:t>Asiakkaalle suunnitellaan palvelukokonaisuus, joka kirjataan aktivointisuunnitelmaan. Suunnittelussa otetaan huomioon </a:t>
            </a:r>
            <a:r>
              <a:rPr lang="fi-FI" b="1" i="0" dirty="0">
                <a:solidFill>
                  <a:srgbClr val="0F0F0F"/>
                </a:solidFill>
                <a:effectLst/>
                <a:latin typeface="Helvetica" panose="020B0604020202020204" pitchFamily="34" charset="0"/>
              </a:rPr>
              <a:t>asiakkaan henkilökohtainen tilanne</a:t>
            </a:r>
            <a:r>
              <a:rPr lang="fi-FI" b="0" i="0" dirty="0">
                <a:solidFill>
                  <a:srgbClr val="0F0F0F"/>
                </a:solidFill>
                <a:effectLst/>
                <a:latin typeface="Helvetica" panose="020B0604020202020204" pitchFamily="34" charset="0"/>
              </a:rPr>
              <a:t>, joka määrittelee sen, mitä palveluita asiakkaalle palvelukokonaisuudessa tarjotaan.</a:t>
            </a:r>
          </a:p>
          <a:p>
            <a:pPr algn="l"/>
            <a:endParaRPr lang="fi-FI" b="0" i="0" dirty="0">
              <a:solidFill>
                <a:srgbClr val="0F0F0F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7B6BF57-C903-4B3E-AD5D-15C8B041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08079"/>
            <a:ext cx="10515600" cy="1018962"/>
          </a:xfrm>
        </p:spPr>
        <p:txBody>
          <a:bodyPr/>
          <a:lstStyle/>
          <a:p>
            <a:r>
              <a:rPr lang="fi-FI" dirty="0"/>
              <a:t>Kuntouttavan työtoiminta</a:t>
            </a:r>
          </a:p>
        </p:txBody>
      </p:sp>
    </p:spTree>
    <p:extLst>
      <p:ext uri="{BB962C8B-B14F-4D97-AF65-F5344CB8AC3E}">
        <p14:creationId xmlns:p14="http://schemas.microsoft.com/office/powerpoint/2010/main" val="2398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CC62EE89-4E37-47A8-9636-5D606EAA8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55938"/>
            <a:ext cx="5096069" cy="4756733"/>
          </a:xfrm>
        </p:spPr>
        <p:txBody>
          <a:bodyPr>
            <a:normAutofit fontScale="92500" lnSpcReduction="10000"/>
          </a:bodyPr>
          <a:lstStyle/>
          <a:p>
            <a:r>
              <a:rPr lang="fi-FI" sz="2200" b="1" dirty="0"/>
              <a:t>Kuntouttava työtoiminta</a:t>
            </a:r>
          </a:p>
          <a:p>
            <a:r>
              <a:rPr lang="fi-FI" dirty="0"/>
              <a:t>Alle 25-v: vähintään 180 pv työmarkkinatukea tai 4 kuukautta toimeentulotukea työttömyyden perusteella</a:t>
            </a:r>
          </a:p>
          <a:p>
            <a:r>
              <a:rPr lang="fi-FI" dirty="0"/>
              <a:t>25-vuotta täyttänyt: vähintään 500 päivää työmarkkinatukea tai 12 kuukautta toimeentulotukea työttömyyden perusteella</a:t>
            </a:r>
          </a:p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Lisäksi palveluun voidaan ohjata muulloinkin, jos asiakas hyötyy palvelusta </a:t>
            </a:r>
          </a:p>
          <a:p>
            <a:r>
              <a:rPr lang="fi-FI" b="1" dirty="0">
                <a:solidFill>
                  <a:srgbClr val="FF0000"/>
                </a:solidFill>
              </a:rPr>
              <a:t>Työmarkkinatukea saavien osalta aloitevastuu aktivointisuunnitelmaan työllisyyspalveluissa, toimeentulotukea saavien osalta Kela ilmoittaa sosiaalihuoltoon ja aloitevastuu sosiaalihuollossa </a:t>
            </a:r>
          </a:p>
          <a:p>
            <a:r>
              <a:rPr lang="fi-FI" dirty="0"/>
              <a:t>Aktivointisuunnitelma kolmikantatyönä, asiakkaalla velvoitteet ja sanktiot</a:t>
            </a:r>
          </a:p>
          <a:p>
            <a:endParaRPr lang="fi-FI" b="1" dirty="0"/>
          </a:p>
          <a:p>
            <a:endParaRPr lang="fi-FI" b="1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A4E6E51-C933-4A27-8FF2-F69711ECF6D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57734" y="1315592"/>
            <a:ext cx="5096069" cy="4756734"/>
          </a:xfrm>
        </p:spPr>
        <p:txBody>
          <a:bodyPr>
            <a:normAutofit/>
          </a:bodyPr>
          <a:lstStyle/>
          <a:p>
            <a:r>
              <a:rPr lang="fi-FI" sz="2200" b="1" dirty="0"/>
              <a:t>Työllistymistä edistävä  monialainen yhteispalvelu (TYP</a:t>
            </a:r>
            <a:r>
              <a:rPr lang="fi-FI" sz="2200" dirty="0"/>
              <a:t>) </a:t>
            </a:r>
          </a:p>
          <a:p>
            <a:r>
              <a:rPr lang="fi-FI" dirty="0"/>
              <a:t>Saanut työmarkkinatukea vähintään 300 päivää</a:t>
            </a:r>
          </a:p>
          <a:p>
            <a:r>
              <a:rPr lang="fi-FI" dirty="0"/>
              <a:t>Alle 25-vuotias työttömänä  yhtäjaksoisesti vähintään 6 kuukautta</a:t>
            </a:r>
          </a:p>
          <a:p>
            <a:r>
              <a:rPr lang="fi-FI" dirty="0"/>
              <a:t>25-vuotta täyttänyt työttömänä yhtäjaksoisesti </a:t>
            </a:r>
            <a:r>
              <a:rPr lang="fi-FI" dirty="0" err="1"/>
              <a:t>väh</a:t>
            </a:r>
            <a:r>
              <a:rPr lang="fi-FI" dirty="0"/>
              <a:t>. 12 kk</a:t>
            </a:r>
          </a:p>
          <a:p>
            <a:r>
              <a:rPr lang="fi-FI" dirty="0"/>
              <a:t>Palveluun voidaan lähettää työllisyyspalveluista, Kelasta, kunnasta/sotesta</a:t>
            </a:r>
          </a:p>
          <a:p>
            <a:r>
              <a:rPr lang="fi-FI" dirty="0"/>
              <a:t>Monialainen työllistämissuunnitelma, korvaa aktivointisuunnitelman,  asiakkaalla velvoitteet ja sanktiot 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28A10FB-6ACC-4F59-B1A7-E175822D9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5" y="296630"/>
            <a:ext cx="11543251" cy="1018962"/>
          </a:xfrm>
        </p:spPr>
        <p:txBody>
          <a:bodyPr/>
          <a:lstStyle/>
          <a:p>
            <a:r>
              <a:rPr lang="fi-FI" dirty="0"/>
              <a:t>Aloite aktivointisuunnitelmaan/ kuntouttavaan työtoimintaan</a:t>
            </a:r>
          </a:p>
        </p:txBody>
      </p:sp>
    </p:spTree>
    <p:extLst>
      <p:ext uri="{BB962C8B-B14F-4D97-AF65-F5344CB8AC3E}">
        <p14:creationId xmlns:p14="http://schemas.microsoft.com/office/powerpoint/2010/main" val="1525949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935DD20-C655-4257-A0EA-C432814F7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4443"/>
            <a:ext cx="10515600" cy="535076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Lähipalvelua: joka kunnassa on yhtymän ylläpitämä työpaja, joissa toteutetaan myös sosiaalista kuntoutusta sekä Iitissä ja Orimattilassa </a:t>
            </a:r>
            <a:r>
              <a:rPr lang="fi-FI" sz="2000" dirty="0">
                <a:solidFill>
                  <a:schemeClr val="accent2">
                    <a:lumMod val="75000"/>
                  </a:schemeClr>
                </a:solidFill>
              </a:rPr>
              <a:t>lisäksi vammaisten päivä- ja työtoimintaa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Etenkin Lahden alueella palvelusetelitoimintaa ( à 40 €) 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Harjulan setlementti  (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Harjulakeskus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+ Patina)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buFont typeface="Calibri" panose="020F0502020204030204" pitchFamily="34" charset="0"/>
              <a:buChar char="-"/>
            </a:pP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Sylviakoti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-yhdistys  ( 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Sylviakoti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+ kaupunkikylä)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buFont typeface="Calibri" panose="020F0502020204030204" pitchFamily="34" charset="0"/>
              <a:buChar char="-"/>
            </a:pP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Mente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: Päijät-Hämeen sosiaalipsykiatrinen säätiö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buFont typeface="Calibri" panose="020F0502020204030204" pitchFamily="34" charset="0"/>
              <a:buChar char="-"/>
            </a:pP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  H- yhdistys  (Lahti: 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Marolankatu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+ 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Cetori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kirpputori sekä erikseen Asikkalan 4 H)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buFont typeface="Calibri" panose="020F0502020204030204" pitchFamily="34" charset="0"/>
              <a:buChar char="-"/>
            </a:pP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Lahden Diakonialaitos ( DILA)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Lisäksi </a:t>
            </a:r>
            <a:r>
              <a:rPr lang="fi-FI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kuntien ja kolmannen sektorin kanssa yhteistyössä toteutettua kuntouttavan työtoiminnan palvelua, esim. nuorisopajat, Lahden ympäristöpajat, kuntien toimialat, järjestöjen ja yhdistysten sopimuspaikat. </a:t>
            </a:r>
            <a:r>
              <a:rPr lang="fi-FI" sz="20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Päijät</a:t>
            </a:r>
            <a:r>
              <a:rPr lang="fi-FI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-Sotella on myös omia toimialapaikkoja</a:t>
            </a:r>
            <a:r>
              <a:rPr lang="fi-FI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fi-FI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Calibri" panose="020F0502020204030204" pitchFamily="34" charset="0"/>
              <a:buChar char="-"/>
            </a:pP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Kuntouttavan työtoiminnan asiakaspaikkoja maksimissaan 880 – 1000 asiakkaalle kerrallaan.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Talous: TP 2020: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Menot 2, 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8 milj. €, josta ostopalvelua 420 000 €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Tulot 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630 000 € 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 valtion korvaus </a:t>
            </a:r>
            <a:r>
              <a:rPr lang="fi-FI" sz="20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10,09 €/asiakas/toimintapäivä + pajojen </a:t>
            </a:r>
            <a:r>
              <a:rPr lang="fi-FI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myynti</a:t>
            </a:r>
            <a:r>
              <a:rPr lang="fi-FI" sz="20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tuotot</a:t>
            </a:r>
            <a:r>
              <a:rPr lang="fi-FI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1C017FB3-1855-46EC-AC42-10B62B62C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217"/>
            <a:ext cx="10515600" cy="1018962"/>
          </a:xfrm>
        </p:spPr>
        <p:txBody>
          <a:bodyPr/>
          <a:lstStyle/>
          <a:p>
            <a:r>
              <a:rPr lang="fi-FI" dirty="0"/>
              <a:t>Kuntouttava työtoiminta yhtymässä</a:t>
            </a:r>
          </a:p>
        </p:txBody>
      </p:sp>
    </p:spTree>
    <p:extLst>
      <p:ext uri="{BB962C8B-B14F-4D97-AF65-F5344CB8AC3E}">
        <p14:creationId xmlns:p14="http://schemas.microsoft.com/office/powerpoint/2010/main" val="46804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FB78AD1A-2788-4BB8-A5A7-1DC20805C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146905"/>
              </p:ext>
            </p:extLst>
          </p:nvPr>
        </p:nvGraphicFramePr>
        <p:xfrm>
          <a:off x="186432" y="155782"/>
          <a:ext cx="11683014" cy="66201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8622">
                  <a:extLst>
                    <a:ext uri="{9D8B030D-6E8A-4147-A177-3AD203B41FA5}">
                      <a16:colId xmlns:a16="http://schemas.microsoft.com/office/drawing/2014/main" val="3356829278"/>
                    </a:ext>
                  </a:extLst>
                </a:gridCol>
                <a:gridCol w="817672">
                  <a:extLst>
                    <a:ext uri="{9D8B030D-6E8A-4147-A177-3AD203B41FA5}">
                      <a16:colId xmlns:a16="http://schemas.microsoft.com/office/drawing/2014/main" val="2809631059"/>
                    </a:ext>
                  </a:extLst>
                </a:gridCol>
                <a:gridCol w="826008">
                  <a:extLst>
                    <a:ext uri="{9D8B030D-6E8A-4147-A177-3AD203B41FA5}">
                      <a16:colId xmlns:a16="http://schemas.microsoft.com/office/drawing/2014/main" val="2766092412"/>
                    </a:ext>
                  </a:extLst>
                </a:gridCol>
                <a:gridCol w="809336">
                  <a:extLst>
                    <a:ext uri="{9D8B030D-6E8A-4147-A177-3AD203B41FA5}">
                      <a16:colId xmlns:a16="http://schemas.microsoft.com/office/drawing/2014/main" val="773545955"/>
                    </a:ext>
                  </a:extLst>
                </a:gridCol>
                <a:gridCol w="806400">
                  <a:extLst>
                    <a:ext uri="{9D8B030D-6E8A-4147-A177-3AD203B41FA5}">
                      <a16:colId xmlns:a16="http://schemas.microsoft.com/office/drawing/2014/main" val="1153764627"/>
                    </a:ext>
                  </a:extLst>
                </a:gridCol>
                <a:gridCol w="828944">
                  <a:extLst>
                    <a:ext uri="{9D8B030D-6E8A-4147-A177-3AD203B41FA5}">
                      <a16:colId xmlns:a16="http://schemas.microsoft.com/office/drawing/2014/main" val="4280100458"/>
                    </a:ext>
                  </a:extLst>
                </a:gridCol>
                <a:gridCol w="817672">
                  <a:extLst>
                    <a:ext uri="{9D8B030D-6E8A-4147-A177-3AD203B41FA5}">
                      <a16:colId xmlns:a16="http://schemas.microsoft.com/office/drawing/2014/main" val="4140117904"/>
                    </a:ext>
                  </a:extLst>
                </a:gridCol>
                <a:gridCol w="817672">
                  <a:extLst>
                    <a:ext uri="{9D8B030D-6E8A-4147-A177-3AD203B41FA5}">
                      <a16:colId xmlns:a16="http://schemas.microsoft.com/office/drawing/2014/main" val="1770376972"/>
                    </a:ext>
                  </a:extLst>
                </a:gridCol>
                <a:gridCol w="817672">
                  <a:extLst>
                    <a:ext uri="{9D8B030D-6E8A-4147-A177-3AD203B41FA5}">
                      <a16:colId xmlns:a16="http://schemas.microsoft.com/office/drawing/2014/main" val="232949076"/>
                    </a:ext>
                  </a:extLst>
                </a:gridCol>
                <a:gridCol w="817672">
                  <a:extLst>
                    <a:ext uri="{9D8B030D-6E8A-4147-A177-3AD203B41FA5}">
                      <a16:colId xmlns:a16="http://schemas.microsoft.com/office/drawing/2014/main" val="1931370535"/>
                    </a:ext>
                  </a:extLst>
                </a:gridCol>
                <a:gridCol w="817672">
                  <a:extLst>
                    <a:ext uri="{9D8B030D-6E8A-4147-A177-3AD203B41FA5}">
                      <a16:colId xmlns:a16="http://schemas.microsoft.com/office/drawing/2014/main" val="1105578308"/>
                    </a:ext>
                  </a:extLst>
                </a:gridCol>
                <a:gridCol w="817672">
                  <a:extLst>
                    <a:ext uri="{9D8B030D-6E8A-4147-A177-3AD203B41FA5}">
                      <a16:colId xmlns:a16="http://schemas.microsoft.com/office/drawing/2014/main" val="3060378369"/>
                    </a:ext>
                  </a:extLst>
                </a:gridCol>
              </a:tblGrid>
              <a:tr h="101205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dirty="0">
                          <a:effectLst/>
                        </a:rPr>
                        <a:t>Työikäisten palvelut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ASIK-KALA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HARTOLA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HOLLO-LA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IITTI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KÄRKÖLÄ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LAHTI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MYRS-KYLÄ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ORIMATTILA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PADAS-JOKI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PUKKI-LA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</a:rPr>
                        <a:t>KOKO HYKY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61982370"/>
                  </a:ext>
                </a:extLst>
              </a:tr>
              <a:tr h="897746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 dirty="0">
                          <a:effectLst/>
                        </a:rPr>
                        <a:t>Kuntouttavan työtoiminnan asiakaskasmäärä </a:t>
                      </a:r>
                      <a:r>
                        <a:rPr lang="fi-FI" sz="1600" u="none" strike="noStrike" dirty="0">
                          <a:effectLst/>
                        </a:rPr>
                        <a:t>1.1.-31.8.2019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 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</a:rPr>
                        <a:t> 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 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 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 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 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 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 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</a:rPr>
                        <a:t> 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</a:rPr>
                        <a:t> 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 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13484754"/>
                  </a:ext>
                </a:extLst>
              </a:tr>
              <a:tr h="460480"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alle 25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4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9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27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7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1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111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 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9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2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 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165</a:t>
                      </a:r>
                      <a:endParaRPr lang="fi-FI" sz="16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22639588"/>
                  </a:ext>
                </a:extLst>
              </a:tr>
              <a:tr h="460480"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yli 25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53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25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153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49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55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651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16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93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16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5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1 109</a:t>
                      </a:r>
                      <a:endParaRPr lang="fi-FI" sz="16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53556963"/>
                  </a:ext>
                </a:extLst>
              </a:tr>
              <a:tr h="1093169"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YHT.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57</a:t>
                      </a:r>
                      <a:endParaRPr lang="fi-FI" sz="16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34</a:t>
                      </a:r>
                      <a:endParaRPr lang="fi-FI" sz="16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180</a:t>
                      </a:r>
                      <a:endParaRPr lang="fi-FI" sz="16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56</a:t>
                      </a:r>
                      <a:endParaRPr lang="fi-FI" sz="16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56</a:t>
                      </a:r>
                      <a:endParaRPr lang="fi-FI" sz="16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762</a:t>
                      </a:r>
                      <a:endParaRPr lang="fi-FI" sz="16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16</a:t>
                      </a:r>
                      <a:endParaRPr lang="fi-FI" sz="16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102</a:t>
                      </a:r>
                      <a:endParaRPr lang="fi-FI" sz="16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18</a:t>
                      </a:r>
                      <a:endParaRPr lang="fi-FI" sz="16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5</a:t>
                      </a:r>
                      <a:endParaRPr lang="fi-FI" sz="16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1 274</a:t>
                      </a:r>
                      <a:endParaRPr lang="fi-FI" sz="16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74977"/>
                  </a:ext>
                </a:extLst>
              </a:tr>
              <a:tr h="665467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 dirty="0">
                          <a:effectLst/>
                        </a:rPr>
                        <a:t>Kuntouttavan työtoiminnan asiakasmäärä </a:t>
                      </a:r>
                      <a:r>
                        <a:rPr lang="fi-FI" sz="1600" u="none" strike="noStrike" dirty="0">
                          <a:effectLst/>
                        </a:rPr>
                        <a:t>1.1.-31.8.2021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 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</a:rPr>
                        <a:t> 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 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 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 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 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</a:rPr>
                        <a:t> 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 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 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 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 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80498766"/>
                  </a:ext>
                </a:extLst>
              </a:tr>
              <a:tr h="460480"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alle 25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6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6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12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4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7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84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1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13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1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 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133</a:t>
                      </a:r>
                      <a:endParaRPr lang="fi-FI" sz="16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53324259"/>
                  </a:ext>
                </a:extLst>
              </a:tr>
              <a:tr h="460480"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yli 25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45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27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54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39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38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501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10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76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12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3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803</a:t>
                      </a:r>
                      <a:endParaRPr lang="fi-FI" sz="16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74602729"/>
                  </a:ext>
                </a:extLst>
              </a:tr>
              <a:tr h="460480"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YHT.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51</a:t>
                      </a:r>
                      <a:endParaRPr lang="fi-FI" sz="16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33</a:t>
                      </a:r>
                      <a:endParaRPr lang="fi-FI" sz="16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66</a:t>
                      </a:r>
                      <a:endParaRPr lang="fi-FI" sz="16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43</a:t>
                      </a:r>
                      <a:endParaRPr lang="fi-FI" sz="16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45</a:t>
                      </a:r>
                      <a:endParaRPr lang="fi-FI" sz="16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581</a:t>
                      </a:r>
                      <a:endParaRPr lang="fi-FI" sz="16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11</a:t>
                      </a:r>
                      <a:endParaRPr lang="fi-FI" sz="16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89</a:t>
                      </a:r>
                      <a:endParaRPr lang="fi-FI" sz="16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13</a:t>
                      </a:r>
                      <a:endParaRPr lang="fi-FI" sz="16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3</a:t>
                      </a:r>
                      <a:endParaRPr lang="fi-FI" sz="16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936</a:t>
                      </a:r>
                      <a:endParaRPr lang="fi-FI" sz="16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3073"/>
                  </a:ext>
                </a:extLst>
              </a:tr>
              <a:tr h="575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Erotus%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-10,5%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</a:rPr>
                        <a:t>-2,9 %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-63,3%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</a:rPr>
                        <a:t>-23,2%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-19,6%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-23,8%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</a:rPr>
                        <a:t>-31,3%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-12,7%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-27,8%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-40%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-26,5%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73907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16711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BD40A8E-D756-420B-AA99-9F241A485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6154"/>
            <a:ext cx="10963275" cy="5334871"/>
          </a:xfrm>
        </p:spPr>
        <p:txBody>
          <a:bodyPr>
            <a:normAutofit lnSpcReduction="10000"/>
          </a:bodyPr>
          <a:lstStyle/>
          <a:p>
            <a:r>
              <a:rPr lang="fi-FI" b="1" dirty="0"/>
              <a:t>Kuntouttavasta työtoiminnasta annetun lain muutos 1.1.2021 </a:t>
            </a:r>
          </a:p>
          <a:p>
            <a:pPr lvl="1"/>
            <a:r>
              <a:rPr lang="fi-FI" sz="1800" dirty="0"/>
              <a:t>Palveluprosessin rakennemuutos: sosiaalihuollon omatyöntekijän vastuu kokonaisprosessista – sosiaalityön työmäärän muutos</a:t>
            </a:r>
          </a:p>
          <a:p>
            <a:r>
              <a:rPr lang="fi-FI" b="1" dirty="0"/>
              <a:t>Korona</a:t>
            </a:r>
          </a:p>
          <a:p>
            <a:pPr lvl="1"/>
            <a:r>
              <a:rPr lang="fi-FI" sz="1800" dirty="0"/>
              <a:t>Syksystä 2020 alkaen kuntouttavaa työtoimintaa tarjottu normaalisti</a:t>
            </a:r>
          </a:p>
          <a:p>
            <a:pPr lvl="1"/>
            <a:r>
              <a:rPr lang="fi-FI" sz="1800" dirty="0"/>
              <a:t>TE-hallinnon rajaus etätyöstä, sosiaalihuollon henkilöstö vastannut kasvokkaisesta työstä</a:t>
            </a:r>
          </a:p>
          <a:p>
            <a:pPr lvl="1"/>
            <a:r>
              <a:rPr lang="fi-FI" sz="1800" dirty="0"/>
              <a:t>Lisääntynyt sosiaalityön palvelukysyntä ( SHL ilmoitukset ja yhteydenottopyynnöt) </a:t>
            </a:r>
          </a:p>
          <a:p>
            <a:r>
              <a:rPr lang="fi-FI" b="1" dirty="0"/>
              <a:t>Työllisyyden kuntakokeilun alkuunpääsyn vaikeudet</a:t>
            </a:r>
          </a:p>
          <a:p>
            <a:pPr lvl="1"/>
            <a:r>
              <a:rPr lang="fi-FI" sz="1800" dirty="0"/>
              <a:t>TE-palvelujen resurssia kului muutoksen valmisteluun vuosien 2020 -21 vaihteessa</a:t>
            </a:r>
          </a:p>
          <a:p>
            <a:pPr lvl="1"/>
            <a:r>
              <a:rPr lang="fi-FI" sz="1800" dirty="0"/>
              <a:t>Työllisyyden kuntakokeiluihin palkatun uuden henkilöstön perehdytys TE-hallinnon lakisääteisiin palveluihin on vienyt odotettua enemmän aikaa </a:t>
            </a:r>
          </a:p>
          <a:p>
            <a:pPr lvl="1"/>
            <a:r>
              <a:rPr lang="fi-FI" sz="1800" dirty="0"/>
              <a:t>Seurauksena monialaisen työn ja aktivointisuunnitelma-aloitteiden väheneminen </a:t>
            </a:r>
          </a:p>
          <a:p>
            <a:r>
              <a:rPr lang="fi-FI" b="1" dirty="0"/>
              <a:t>Henkilöstöresurssit</a:t>
            </a:r>
          </a:p>
          <a:p>
            <a:pPr lvl="1"/>
            <a:r>
              <a:rPr lang="fi-FI" sz="1800" dirty="0"/>
              <a:t>Työikäisten palveluista poistui 3 </a:t>
            </a:r>
            <a:r>
              <a:rPr lang="fi-FI" sz="1800" dirty="0" err="1"/>
              <a:t>htv</a:t>
            </a:r>
            <a:r>
              <a:rPr lang="fi-FI" sz="1800" dirty="0"/>
              <a:t> </a:t>
            </a:r>
            <a:r>
              <a:rPr lang="fi-FI" sz="1800" dirty="0" err="1"/>
              <a:t>yt</a:t>
            </a:r>
            <a:r>
              <a:rPr lang="fi-FI" sz="1800" dirty="0"/>
              <a:t>-neuvottelujen tuloksena vuoden 2020 alusta</a:t>
            </a:r>
          </a:p>
          <a:p>
            <a:pPr lvl="1"/>
            <a:r>
              <a:rPr lang="fi-FI" sz="1800" dirty="0"/>
              <a:t>Sosiaalihuollon henkilöstö vastaa kaikesta sosiaalihuollon palvelutarpeesta – ei vain työllisyystyöstä</a:t>
            </a:r>
          </a:p>
          <a:p>
            <a:pPr marL="457200" lvl="1" indent="0">
              <a:buNone/>
            </a:pPr>
            <a:endParaRPr lang="fi-FI" dirty="0"/>
          </a:p>
          <a:p>
            <a:pPr lvl="1"/>
            <a:endParaRPr lang="fi-FI" dirty="0"/>
          </a:p>
          <a:p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550157C-D128-405A-AE1E-9DD94FD5A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192"/>
            <a:ext cx="10515600" cy="1018962"/>
          </a:xfrm>
        </p:spPr>
        <p:txBody>
          <a:bodyPr/>
          <a:lstStyle/>
          <a:p>
            <a:r>
              <a:rPr lang="fi-FI" dirty="0"/>
              <a:t>Asiakasmäärämuutosten syyt</a:t>
            </a:r>
          </a:p>
        </p:txBody>
      </p:sp>
    </p:spTree>
    <p:extLst>
      <p:ext uri="{BB962C8B-B14F-4D97-AF65-F5344CB8AC3E}">
        <p14:creationId xmlns:p14="http://schemas.microsoft.com/office/powerpoint/2010/main" val="3295877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uoli: Oikea 20">
            <a:extLst>
              <a:ext uri="{FF2B5EF4-FFF2-40B4-BE49-F238E27FC236}">
                <a16:creationId xmlns:a16="http://schemas.microsoft.com/office/drawing/2014/main" id="{95325BFF-0AE4-46F5-8095-AA6C65A39D8F}"/>
              </a:ext>
            </a:extLst>
          </p:cNvPr>
          <p:cNvSpPr/>
          <p:nvPr/>
        </p:nvSpPr>
        <p:spPr>
          <a:xfrm>
            <a:off x="1492251" y="3744914"/>
            <a:ext cx="3667124" cy="2779711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0483" name="Tekstiruutu 3">
            <a:extLst>
              <a:ext uri="{FF2B5EF4-FFF2-40B4-BE49-F238E27FC236}">
                <a16:creationId xmlns:a16="http://schemas.microsoft.com/office/drawing/2014/main" id="{4D2B4981-C26E-41C2-9926-359F60682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38" y="-22224"/>
            <a:ext cx="118783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Työttömien monialainen yhteistyö osana sosiaali- ja terveyspalveluja </a:t>
            </a: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40AC24C5-580E-4F5E-B6E2-4D1A4ED90C82}"/>
              </a:ext>
            </a:extLst>
          </p:cNvPr>
          <p:cNvSpPr/>
          <p:nvPr/>
        </p:nvSpPr>
        <p:spPr>
          <a:xfrm>
            <a:off x="3717925" y="904875"/>
            <a:ext cx="2635250" cy="32019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F1D28374-0850-4777-AB13-6DB68F58C826}"/>
              </a:ext>
            </a:extLst>
          </p:cNvPr>
          <p:cNvSpPr/>
          <p:nvPr/>
        </p:nvSpPr>
        <p:spPr>
          <a:xfrm>
            <a:off x="7295936" y="965201"/>
            <a:ext cx="2693987" cy="32369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1E55F424-185B-4F26-ABF1-83D54B29069F}"/>
              </a:ext>
            </a:extLst>
          </p:cNvPr>
          <p:cNvSpPr/>
          <p:nvPr/>
        </p:nvSpPr>
        <p:spPr>
          <a:xfrm>
            <a:off x="5405438" y="912813"/>
            <a:ext cx="2881312" cy="3236912"/>
          </a:xfrm>
          <a:prstGeom prst="ellipse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20487" name="Tekstiruutu 9">
            <a:extLst>
              <a:ext uri="{FF2B5EF4-FFF2-40B4-BE49-F238E27FC236}">
                <a16:creationId xmlns:a16="http://schemas.microsoft.com/office/drawing/2014/main" id="{732778C0-D422-4775-836C-3DBF4337F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7921" y="1222712"/>
            <a:ext cx="17240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i-FI" altLang="fi-FI" sz="1800" b="1" dirty="0">
                <a:latin typeface="Calibri" panose="020F0502020204030204" pitchFamily="34" charset="0"/>
              </a:rPr>
              <a:t>Työttömyyteen liittyvät palvelutarpeet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fi-FI" altLang="fi-FI" sz="1800" dirty="0">
              <a:latin typeface="Calibri" panose="020F0502020204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fi-FI" altLang="fi-FI" sz="1800" dirty="0">
                <a:latin typeface="Calibri" panose="020F0502020204030204" pitchFamily="34" charset="0"/>
              </a:rPr>
              <a:t>Työllisyyden hoidon organisaatiot : vain työllisyystyötä</a:t>
            </a:r>
          </a:p>
        </p:txBody>
      </p:sp>
      <p:sp>
        <p:nvSpPr>
          <p:cNvPr id="20488" name="Tekstiruutu 12">
            <a:extLst>
              <a:ext uri="{FF2B5EF4-FFF2-40B4-BE49-F238E27FC236}">
                <a16:creationId xmlns:a16="http://schemas.microsoft.com/office/drawing/2014/main" id="{75243E89-DB86-4F19-B3CC-324E431F5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310" y="1084213"/>
            <a:ext cx="212226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800" b="1" dirty="0">
                <a:latin typeface="Calibri" panose="020F0502020204030204" pitchFamily="34" charset="0"/>
              </a:rPr>
              <a:t>Sosiaali- ja terveydenhuollon palvelutarpeet </a:t>
            </a:r>
          </a:p>
          <a:p>
            <a:pPr>
              <a:spcBef>
                <a:spcPct val="0"/>
              </a:spcBef>
              <a:buFontTx/>
              <a:buNone/>
            </a:pPr>
            <a:endParaRPr lang="fi-FI" altLang="fi-FI" sz="18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1800" dirty="0">
                <a:latin typeface="Calibri" panose="020F0502020204030204" pitchFamily="34" charset="0"/>
              </a:rPr>
              <a:t>Sosiaali- ja terveydenhuollon organisaatiot : työllisyystyö liittyy vain osaan asiakkaista  </a:t>
            </a:r>
          </a:p>
        </p:txBody>
      </p:sp>
      <p:sp>
        <p:nvSpPr>
          <p:cNvPr id="20489" name="Tekstiruutu 13">
            <a:extLst>
              <a:ext uri="{FF2B5EF4-FFF2-40B4-BE49-F238E27FC236}">
                <a16:creationId xmlns:a16="http://schemas.microsoft.com/office/drawing/2014/main" id="{02301E9F-7AB6-4CBC-9E63-9548B1F67597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236370" y="2299495"/>
            <a:ext cx="3201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000" dirty="0">
                <a:solidFill>
                  <a:srgbClr val="FF0000"/>
                </a:solidFill>
                <a:latin typeface="Calibri" panose="020F0502020204030204" pitchFamily="34" charset="0"/>
              </a:rPr>
              <a:t>Monialaista yhteistyötä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2000" dirty="0">
                <a:solidFill>
                  <a:srgbClr val="FF0000"/>
                </a:solidFill>
                <a:latin typeface="Calibri" panose="020F0502020204030204" pitchFamily="34" charset="0"/>
              </a:rPr>
              <a:t>edellyttävät palvelutarpeet</a:t>
            </a:r>
          </a:p>
        </p:txBody>
      </p:sp>
      <p:sp>
        <p:nvSpPr>
          <p:cNvPr id="20490" name="Tekstiruutu 14">
            <a:extLst>
              <a:ext uri="{FF2B5EF4-FFF2-40B4-BE49-F238E27FC236}">
                <a16:creationId xmlns:a16="http://schemas.microsoft.com/office/drawing/2014/main" id="{2977E6DC-0854-4BC5-8AB5-0CF7160F6DA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629401" y="2439989"/>
            <a:ext cx="2239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800">
                <a:latin typeface="Calibri" panose="020F0502020204030204" pitchFamily="34" charset="0"/>
              </a:rPr>
              <a:t>Rinnakkaisasiakkuus</a:t>
            </a:r>
          </a:p>
        </p:txBody>
      </p:sp>
      <p:sp>
        <p:nvSpPr>
          <p:cNvPr id="20491" name="Tekstiruutu 15">
            <a:extLst>
              <a:ext uri="{FF2B5EF4-FFF2-40B4-BE49-F238E27FC236}">
                <a16:creationId xmlns:a16="http://schemas.microsoft.com/office/drawing/2014/main" id="{A453893B-81F6-49E8-A51D-E8D72DF7460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4708526" y="2500313"/>
            <a:ext cx="2236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800">
                <a:latin typeface="Calibri" panose="020F0502020204030204" pitchFamily="34" charset="0"/>
              </a:rPr>
              <a:t>Rinnakkaisasiakkuus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1B225D3A-D01C-4433-B4E8-C06895308F3E}"/>
              </a:ext>
            </a:extLst>
          </p:cNvPr>
          <p:cNvSpPr/>
          <p:nvPr/>
        </p:nvSpPr>
        <p:spPr>
          <a:xfrm>
            <a:off x="5249863" y="4602955"/>
            <a:ext cx="4716462" cy="1500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0493" name="Tekstiruutu 17">
            <a:extLst>
              <a:ext uri="{FF2B5EF4-FFF2-40B4-BE49-F238E27FC236}">
                <a16:creationId xmlns:a16="http://schemas.microsoft.com/office/drawing/2014/main" id="{4CDA2FF5-2C41-45DF-9D3B-A671BA35D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463" y="4542215"/>
            <a:ext cx="472916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fi-FI" sz="18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1800" dirty="0">
                <a:latin typeface="Calibri" panose="020F0502020204030204" pitchFamily="34" charset="0"/>
              </a:rPr>
              <a:t>Yhteinen palvelutarpeen arviointi ja yhteiset, sujuvat palvelupolut monialaista yhteistyötä edellyttäville työttömille asiakkaille.  </a:t>
            </a:r>
          </a:p>
        </p:txBody>
      </p:sp>
      <p:sp>
        <p:nvSpPr>
          <p:cNvPr id="20494" name="Tekstiruutu 19">
            <a:extLst>
              <a:ext uri="{FF2B5EF4-FFF2-40B4-BE49-F238E27FC236}">
                <a16:creationId xmlns:a16="http://schemas.microsoft.com/office/drawing/2014/main" id="{F2B4A685-40B0-43AE-A8D8-4C0C474E1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1" y="1428750"/>
            <a:ext cx="248284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800" dirty="0">
                <a:latin typeface="Calibri" panose="020F0502020204030204" pitchFamily="34" charset="0"/>
              </a:rPr>
              <a:t>Suuri osa palvelutarpeista liittyy vain jompaankumpaan palvelutehtävään</a:t>
            </a:r>
          </a:p>
          <a:p>
            <a:pPr>
              <a:spcBef>
                <a:spcPct val="0"/>
              </a:spcBef>
              <a:buFontTx/>
              <a:buNone/>
            </a:pPr>
            <a:endParaRPr lang="fi-FI" altLang="fi-FI" sz="18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1800" dirty="0" err="1">
                <a:latin typeface="Calibri" panose="020F0502020204030204" pitchFamily="34" charset="0"/>
              </a:rPr>
              <a:t>Rinnakkaisasiakkuu-dessa</a:t>
            </a:r>
            <a:r>
              <a:rPr lang="fi-FI" altLang="fi-FI" sz="1800" dirty="0">
                <a:latin typeface="Calibri" panose="020F0502020204030204" pitchFamily="34" charset="0"/>
              </a:rPr>
              <a:t>  itsenäinen palvelutarve yhtä aikaa  kummassakin palvelutehtävässä. </a:t>
            </a:r>
          </a:p>
          <a:p>
            <a:pPr>
              <a:spcBef>
                <a:spcPct val="0"/>
              </a:spcBef>
              <a:buFontTx/>
              <a:buNone/>
            </a:pPr>
            <a:endParaRPr lang="fi-FI" altLang="fi-FI" sz="18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1800" dirty="0">
                <a:latin typeface="Calibri" panose="020F0502020204030204" pitchFamily="34" charset="0"/>
              </a:rPr>
              <a:t>Monialaista palvelutarvetta on vain osalla asiakkaita.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ijat_sote theme">
  <a:themeElements>
    <a:clrScheme name="Custom 5">
      <a:dk1>
        <a:srgbClr val="000000"/>
      </a:dk1>
      <a:lt1>
        <a:srgbClr val="FFFFFF"/>
      </a:lt1>
      <a:dk2>
        <a:srgbClr val="384B85"/>
      </a:dk2>
      <a:lt2>
        <a:srgbClr val="E7E6E6"/>
      </a:lt2>
      <a:accent1>
        <a:srgbClr val="384B85"/>
      </a:accent1>
      <a:accent2>
        <a:srgbClr val="3F77BC"/>
      </a:accent2>
      <a:accent3>
        <a:srgbClr val="739DD2"/>
      </a:accent3>
      <a:accent4>
        <a:srgbClr val="F04E4C"/>
      </a:accent4>
      <a:accent5>
        <a:srgbClr val="B38CFF"/>
      </a:accent5>
      <a:accent6>
        <a:srgbClr val="FFF2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aijat_sote_pohja_saavutettavuustarkistettu (1)  -  Vain luku" id="{FBEE115D-166C-4834-8A25-DE44008F9AE8}" vid="{E5B3D931-A2C8-4EB0-B60D-1E041BBBC8A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F59AA9704F98744827451D74D902597" ma:contentTypeVersion="3" ma:contentTypeDescription="Luo uusi asiakirja." ma:contentTypeScope="" ma:versionID="d0bfa43a43d46685f2374872623abaa4">
  <xsd:schema xmlns:xsd="http://www.w3.org/2001/XMLSchema" xmlns:xs="http://www.w3.org/2001/XMLSchema" xmlns:p="http://schemas.microsoft.com/office/2006/metadata/properties" xmlns:ns1="http://schemas.microsoft.com/sharepoint/v3" xmlns:ns2="5afde346-f5af-4ec4-b89d-38fbe6ff1a8e" targetNamespace="http://schemas.microsoft.com/office/2006/metadata/properties" ma:root="true" ma:fieldsID="5131eab62e67f69276541042ddfdcfdb" ns1:_="" ns2:_="">
    <xsd:import namespace="http://schemas.microsoft.com/sharepoint/v3"/>
    <xsd:import namespace="5afde346-f5af-4ec4-b89d-38fbe6ff1a8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fde346-f5af-4ec4-b89d-38fbe6ff1a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A6F4EA-D51D-4139-B85A-0C8D9A0873A3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5afde346-f5af-4ec4-b89d-38fbe6ff1a8e"/>
    <ds:schemaRef ds:uri="http://schemas.microsoft.com/sharepoint/v3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88C9C86-5248-4B68-8A38-B20B33E910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afde346-f5af-4ec4-b89d-38fbe6ff1a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05EFA3-FDA9-430F-9492-DCA6FE13AA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Paijat_sote_pohja_saavutettavuustarkistettu (1)</Template>
  <TotalTime>1105</TotalTime>
  <Words>1366</Words>
  <Application>Microsoft Office PowerPoint</Application>
  <PresentationFormat>Laajakuva</PresentationFormat>
  <Paragraphs>324</Paragraphs>
  <Slides>15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Calibri</vt:lpstr>
      <vt:lpstr>Helvetica</vt:lpstr>
      <vt:lpstr>Paijat_sote theme</vt:lpstr>
      <vt:lpstr>Tilannekatsaus työttömien työllistymisedellytysten tukemisen palveluihin Päijät – Sotessa   Työvaliokunta 29.9.2021</vt:lpstr>
      <vt:lpstr>Kuntien, sote-palvelujen  ja TE-palvelujen vastuut työllisyysasioissa </vt:lpstr>
      <vt:lpstr>Työllisyydenhoidon yhteistyön toimintaympäristö yhtymässä</vt:lpstr>
      <vt:lpstr>Kuntouttavan työtoiminta</vt:lpstr>
      <vt:lpstr>Aloite aktivointisuunnitelmaan/ kuntouttavaan työtoimintaan</vt:lpstr>
      <vt:lpstr>Kuntouttava työtoiminta yhtymässä</vt:lpstr>
      <vt:lpstr>PowerPoint-esitys</vt:lpstr>
      <vt:lpstr>Asiakasmäärämuutosten syyt</vt:lpstr>
      <vt:lpstr>PowerPoint-esitys</vt:lpstr>
      <vt:lpstr>Aktivointipyynnöt ja sosiaalihuoltolain mukaiset ilmoitukset ja yhteydenottopyynnöt</vt:lpstr>
      <vt:lpstr>Aktivointisuunnitelmapyynnöt työllisyyspalveluista  kunnittain </vt:lpstr>
      <vt:lpstr>PowerPoint-esitys</vt:lpstr>
      <vt:lpstr>PowerPoint-esitys</vt:lpstr>
      <vt:lpstr>PowerPoint-esitys</vt:lpstr>
      <vt:lpstr>Tavoite on yhteinen - eri toimijoiden palvelujen yhteensovittaminen etenee</vt:lpstr>
    </vt:vector>
  </TitlesOfParts>
  <Company>Päijät-Sote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Kankainen Leila</dc:creator>
  <cp:lastModifiedBy>Kankainen Leila</cp:lastModifiedBy>
  <cp:revision>146</cp:revision>
  <cp:lastPrinted>2020-12-14T15:18:16Z</cp:lastPrinted>
  <dcterms:created xsi:type="dcterms:W3CDTF">2021-03-05T08:41:04Z</dcterms:created>
  <dcterms:modified xsi:type="dcterms:W3CDTF">2021-09-27T08:58:35Z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0x010100EF59AA9704F98744827451D74D902597</vt:lpwstr>
  </property>
</Properties>
</file>