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9"/>
  </p:notesMasterIdLst>
  <p:handoutMasterIdLst>
    <p:handoutMasterId r:id="rId30"/>
  </p:handoutMasterIdLst>
  <p:sldIdLst>
    <p:sldId id="258" r:id="rId2"/>
    <p:sldId id="295" r:id="rId3"/>
    <p:sldId id="259" r:id="rId4"/>
    <p:sldId id="260" r:id="rId5"/>
    <p:sldId id="296" r:id="rId6"/>
    <p:sldId id="297" r:id="rId7"/>
    <p:sldId id="261" r:id="rId8"/>
    <p:sldId id="264" r:id="rId9"/>
    <p:sldId id="298" r:id="rId10"/>
    <p:sldId id="265" r:id="rId11"/>
    <p:sldId id="273" r:id="rId12"/>
    <p:sldId id="268" r:id="rId13"/>
    <p:sldId id="281" r:id="rId14"/>
    <p:sldId id="269" r:id="rId15"/>
    <p:sldId id="279" r:id="rId16"/>
    <p:sldId id="282" r:id="rId17"/>
    <p:sldId id="270" r:id="rId18"/>
    <p:sldId id="287" r:id="rId19"/>
    <p:sldId id="283" r:id="rId20"/>
    <p:sldId id="277" r:id="rId21"/>
    <p:sldId id="285" r:id="rId22"/>
    <p:sldId id="284" r:id="rId23"/>
    <p:sldId id="263" r:id="rId24"/>
    <p:sldId id="294" r:id="rId25"/>
    <p:sldId id="292" r:id="rId26"/>
    <p:sldId id="293" r:id="rId27"/>
    <p:sldId id="299" r:id="rId28"/>
  </p:sldIdLst>
  <p:sldSz cx="12192000" cy="6858000"/>
  <p:notesSz cx="7010400" cy="9296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1195B355-3EE4-4272-9447-BF55EF50AE5D}">
          <p14:sldIdLst>
            <p14:sldId id="258"/>
            <p14:sldId id="295"/>
            <p14:sldId id="259"/>
            <p14:sldId id="260"/>
            <p14:sldId id="296"/>
            <p14:sldId id="297"/>
            <p14:sldId id="261"/>
            <p14:sldId id="264"/>
            <p14:sldId id="298"/>
            <p14:sldId id="265"/>
            <p14:sldId id="273"/>
            <p14:sldId id="268"/>
            <p14:sldId id="281"/>
            <p14:sldId id="269"/>
            <p14:sldId id="279"/>
            <p14:sldId id="282"/>
            <p14:sldId id="270"/>
            <p14:sldId id="287"/>
            <p14:sldId id="283"/>
          </p14:sldIdLst>
        </p14:section>
        <p14:section name="Nimetön osa" id="{E532446F-3D11-4B99-A7B7-7CEA02D9092C}">
          <p14:sldIdLst>
            <p14:sldId id="277"/>
            <p14:sldId id="285"/>
            <p14:sldId id="284"/>
            <p14:sldId id="263"/>
            <p14:sldId id="294"/>
            <p14:sldId id="292"/>
            <p14:sldId id="293"/>
            <p14:sldId id="299"/>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CA1"/>
    <a:srgbClr val="FD0F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89" d="100"/>
          <a:sy n="89" d="100"/>
        </p:scale>
        <p:origin x="-112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C8D97A-8F35-4588-AE59-A192905C538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i-FI"/>
        </a:p>
      </dgm:t>
    </dgm:pt>
    <dgm:pt modelId="{6984D300-20CE-4999-9808-C10FDFEBEDDA}">
      <dgm:prSet phldrT="[Teksti]" custT="1"/>
      <dgm:spPr>
        <a:solidFill>
          <a:srgbClr val="E41CA1"/>
        </a:solidFill>
      </dgm:spPr>
      <dgm:t>
        <a:bodyPr/>
        <a:lstStyle/>
        <a:p>
          <a:r>
            <a:rPr lang="fi-FI" sz="2200" dirty="0"/>
            <a:t>1. </a:t>
          </a:r>
          <a:r>
            <a:rPr lang="fi-FI" sz="3200" dirty="0"/>
            <a:t>Uudistunut sosiaalihuoltolaki &amp; palvelutarpeen arviointi</a:t>
          </a:r>
        </a:p>
      </dgm:t>
    </dgm:pt>
    <dgm:pt modelId="{B64D1360-A564-493A-8202-C55E516F9C0F}" type="parTrans" cxnId="{05FA8DDA-BB71-4FE5-9817-0FBD9457F68E}">
      <dgm:prSet/>
      <dgm:spPr/>
      <dgm:t>
        <a:bodyPr/>
        <a:lstStyle/>
        <a:p>
          <a:endParaRPr lang="fi-FI"/>
        </a:p>
      </dgm:t>
    </dgm:pt>
    <dgm:pt modelId="{F7C133D0-A02C-4A26-86FD-0FBC8C80AFC9}" type="sibTrans" cxnId="{05FA8DDA-BB71-4FE5-9817-0FBD9457F68E}">
      <dgm:prSet/>
      <dgm:spPr/>
      <dgm:t>
        <a:bodyPr/>
        <a:lstStyle/>
        <a:p>
          <a:endParaRPr lang="fi-FI"/>
        </a:p>
      </dgm:t>
    </dgm:pt>
    <dgm:pt modelId="{6482EDB8-9C4D-4BB0-B3F2-CA36CE04859A}">
      <dgm:prSet phldrT="[Teksti]"/>
      <dgm:spPr>
        <a:solidFill>
          <a:srgbClr val="FFFF00"/>
        </a:solidFill>
      </dgm:spPr>
      <dgm:t>
        <a:bodyPr/>
        <a:lstStyle/>
        <a:p>
          <a:r>
            <a:rPr lang="fi-FI" dirty="0">
              <a:solidFill>
                <a:srgbClr val="FF0000"/>
              </a:solidFill>
            </a:rPr>
            <a:t>2. Asiakkaiden kokemukset</a:t>
          </a:r>
        </a:p>
      </dgm:t>
    </dgm:pt>
    <dgm:pt modelId="{7D12C7CA-BDD1-420E-89E4-AE9884808B5D}" type="parTrans" cxnId="{5771FF23-89C4-41A6-8E22-649D498A8F28}">
      <dgm:prSet/>
      <dgm:spPr/>
      <dgm:t>
        <a:bodyPr/>
        <a:lstStyle/>
        <a:p>
          <a:endParaRPr lang="fi-FI"/>
        </a:p>
      </dgm:t>
    </dgm:pt>
    <dgm:pt modelId="{C0B0D2D1-28BD-4425-AE12-E536207A64D0}" type="sibTrans" cxnId="{5771FF23-89C4-41A6-8E22-649D498A8F28}">
      <dgm:prSet/>
      <dgm:spPr/>
      <dgm:t>
        <a:bodyPr/>
        <a:lstStyle/>
        <a:p>
          <a:endParaRPr lang="fi-FI"/>
        </a:p>
      </dgm:t>
    </dgm:pt>
    <dgm:pt modelId="{A5FE4BE5-9DA4-4331-B26C-31FE2E29CDC8}">
      <dgm:prSet phldrT="[Teksti]"/>
      <dgm:spPr>
        <a:solidFill>
          <a:srgbClr val="00B0F0"/>
        </a:solidFill>
      </dgm:spPr>
      <dgm:t>
        <a:bodyPr/>
        <a:lstStyle/>
        <a:p>
          <a:r>
            <a:rPr lang="fi-FI" dirty="0"/>
            <a:t>3. Oma halu kehittyä ammattilaisena</a:t>
          </a:r>
        </a:p>
        <a:p>
          <a:r>
            <a:rPr lang="fi-FI" dirty="0"/>
            <a:t>	</a:t>
          </a:r>
        </a:p>
      </dgm:t>
    </dgm:pt>
    <dgm:pt modelId="{92A1BA75-9282-4DE8-9A48-48EBDC55540F}" type="parTrans" cxnId="{8FE3B695-D333-4FF1-84FE-F8F8345F5D2A}">
      <dgm:prSet/>
      <dgm:spPr/>
      <dgm:t>
        <a:bodyPr/>
        <a:lstStyle/>
        <a:p>
          <a:endParaRPr lang="fi-FI"/>
        </a:p>
      </dgm:t>
    </dgm:pt>
    <dgm:pt modelId="{09D6EEBB-B779-4E3B-B73C-A5B0B342A600}" type="sibTrans" cxnId="{8FE3B695-D333-4FF1-84FE-F8F8345F5D2A}">
      <dgm:prSet/>
      <dgm:spPr/>
      <dgm:t>
        <a:bodyPr/>
        <a:lstStyle/>
        <a:p>
          <a:endParaRPr lang="fi-FI"/>
        </a:p>
      </dgm:t>
    </dgm:pt>
    <dgm:pt modelId="{A6B0C036-B7C1-4B57-ACF6-DCBA7F69A836}" type="pres">
      <dgm:prSet presAssocID="{1DC8D97A-8F35-4588-AE59-A192905C5387}" presName="linear" presStyleCnt="0">
        <dgm:presLayoutVars>
          <dgm:dir/>
          <dgm:animLvl val="lvl"/>
          <dgm:resizeHandles val="exact"/>
        </dgm:presLayoutVars>
      </dgm:prSet>
      <dgm:spPr/>
      <dgm:t>
        <a:bodyPr/>
        <a:lstStyle/>
        <a:p>
          <a:endParaRPr lang="fi-FI"/>
        </a:p>
      </dgm:t>
    </dgm:pt>
    <dgm:pt modelId="{840B2E35-DB19-4636-A526-9C9F1AE8446A}" type="pres">
      <dgm:prSet presAssocID="{6984D300-20CE-4999-9808-C10FDFEBEDDA}" presName="parentLin" presStyleCnt="0"/>
      <dgm:spPr/>
    </dgm:pt>
    <dgm:pt modelId="{DC1D7BBB-34D9-406A-B7E6-92836AA8A328}" type="pres">
      <dgm:prSet presAssocID="{6984D300-20CE-4999-9808-C10FDFEBEDDA}" presName="parentLeftMargin" presStyleLbl="node1" presStyleIdx="0" presStyleCnt="3"/>
      <dgm:spPr/>
      <dgm:t>
        <a:bodyPr/>
        <a:lstStyle/>
        <a:p>
          <a:endParaRPr lang="fi-FI"/>
        </a:p>
      </dgm:t>
    </dgm:pt>
    <dgm:pt modelId="{B55A165B-C72D-449B-A5AD-46562DA1B62B}" type="pres">
      <dgm:prSet presAssocID="{6984D300-20CE-4999-9808-C10FDFEBEDDA}" presName="parentText" presStyleLbl="node1" presStyleIdx="0" presStyleCnt="3">
        <dgm:presLayoutVars>
          <dgm:chMax val="0"/>
          <dgm:bulletEnabled val="1"/>
        </dgm:presLayoutVars>
      </dgm:prSet>
      <dgm:spPr/>
      <dgm:t>
        <a:bodyPr/>
        <a:lstStyle/>
        <a:p>
          <a:endParaRPr lang="fi-FI"/>
        </a:p>
      </dgm:t>
    </dgm:pt>
    <dgm:pt modelId="{28BB066C-67D6-4627-AFC5-49ED2031C4A7}" type="pres">
      <dgm:prSet presAssocID="{6984D300-20CE-4999-9808-C10FDFEBEDDA}" presName="negativeSpace" presStyleCnt="0"/>
      <dgm:spPr/>
    </dgm:pt>
    <dgm:pt modelId="{E9058F67-1F5B-42C5-9D99-B324F81CF479}" type="pres">
      <dgm:prSet presAssocID="{6984D300-20CE-4999-9808-C10FDFEBEDDA}" presName="childText" presStyleLbl="conFgAcc1" presStyleIdx="0" presStyleCnt="3">
        <dgm:presLayoutVars>
          <dgm:bulletEnabled val="1"/>
        </dgm:presLayoutVars>
      </dgm:prSet>
      <dgm:spPr/>
    </dgm:pt>
    <dgm:pt modelId="{05A01E35-07A2-4843-B96E-9294D807BF24}" type="pres">
      <dgm:prSet presAssocID="{F7C133D0-A02C-4A26-86FD-0FBC8C80AFC9}" presName="spaceBetweenRectangles" presStyleCnt="0"/>
      <dgm:spPr/>
    </dgm:pt>
    <dgm:pt modelId="{5027B013-A4BF-4297-90E2-0EB0570F2B04}" type="pres">
      <dgm:prSet presAssocID="{6482EDB8-9C4D-4BB0-B3F2-CA36CE04859A}" presName="parentLin" presStyleCnt="0"/>
      <dgm:spPr/>
    </dgm:pt>
    <dgm:pt modelId="{57352F7C-07C8-4968-8E3F-2027A7DD6BE0}" type="pres">
      <dgm:prSet presAssocID="{6482EDB8-9C4D-4BB0-B3F2-CA36CE04859A}" presName="parentLeftMargin" presStyleLbl="node1" presStyleIdx="0" presStyleCnt="3"/>
      <dgm:spPr/>
      <dgm:t>
        <a:bodyPr/>
        <a:lstStyle/>
        <a:p>
          <a:endParaRPr lang="fi-FI"/>
        </a:p>
      </dgm:t>
    </dgm:pt>
    <dgm:pt modelId="{FD65A2BB-AC30-4575-A53F-25168B71E5E1}" type="pres">
      <dgm:prSet presAssocID="{6482EDB8-9C4D-4BB0-B3F2-CA36CE04859A}" presName="parentText" presStyleLbl="node1" presStyleIdx="1" presStyleCnt="3" custLinFactNeighborX="16053" custLinFactNeighborY="-4332">
        <dgm:presLayoutVars>
          <dgm:chMax val="0"/>
          <dgm:bulletEnabled val="1"/>
        </dgm:presLayoutVars>
      </dgm:prSet>
      <dgm:spPr/>
      <dgm:t>
        <a:bodyPr/>
        <a:lstStyle/>
        <a:p>
          <a:endParaRPr lang="fi-FI"/>
        </a:p>
      </dgm:t>
    </dgm:pt>
    <dgm:pt modelId="{57874E79-5AC7-47BC-AD4B-7CBF0B7EA862}" type="pres">
      <dgm:prSet presAssocID="{6482EDB8-9C4D-4BB0-B3F2-CA36CE04859A}" presName="negativeSpace" presStyleCnt="0"/>
      <dgm:spPr/>
    </dgm:pt>
    <dgm:pt modelId="{AEC5B954-1CAE-4D02-A5A8-B4056A15A769}" type="pres">
      <dgm:prSet presAssocID="{6482EDB8-9C4D-4BB0-B3F2-CA36CE04859A}" presName="childText" presStyleLbl="conFgAcc1" presStyleIdx="1" presStyleCnt="3">
        <dgm:presLayoutVars>
          <dgm:bulletEnabled val="1"/>
        </dgm:presLayoutVars>
      </dgm:prSet>
      <dgm:spPr/>
    </dgm:pt>
    <dgm:pt modelId="{69A43C7E-7B4E-4D81-96D0-AF4C5E3416F7}" type="pres">
      <dgm:prSet presAssocID="{C0B0D2D1-28BD-4425-AE12-E536207A64D0}" presName="spaceBetweenRectangles" presStyleCnt="0"/>
      <dgm:spPr/>
    </dgm:pt>
    <dgm:pt modelId="{8DABA9AB-8183-4743-B3EB-FB09FB05DAEE}" type="pres">
      <dgm:prSet presAssocID="{A5FE4BE5-9DA4-4331-B26C-31FE2E29CDC8}" presName="parentLin" presStyleCnt="0"/>
      <dgm:spPr/>
    </dgm:pt>
    <dgm:pt modelId="{7F3B3361-B8B3-4BC1-BDE6-836AB24ACC0C}" type="pres">
      <dgm:prSet presAssocID="{A5FE4BE5-9DA4-4331-B26C-31FE2E29CDC8}" presName="parentLeftMargin" presStyleLbl="node1" presStyleIdx="1" presStyleCnt="3"/>
      <dgm:spPr/>
      <dgm:t>
        <a:bodyPr/>
        <a:lstStyle/>
        <a:p>
          <a:endParaRPr lang="fi-FI"/>
        </a:p>
      </dgm:t>
    </dgm:pt>
    <dgm:pt modelId="{D1A63C5D-FDA3-451A-ABA5-C51C0B82189A}" type="pres">
      <dgm:prSet presAssocID="{A5FE4BE5-9DA4-4331-B26C-31FE2E29CDC8}" presName="parentText" presStyleLbl="node1" presStyleIdx="2" presStyleCnt="3" custLinFactNeighborX="12247" custLinFactNeighborY="-14543">
        <dgm:presLayoutVars>
          <dgm:chMax val="0"/>
          <dgm:bulletEnabled val="1"/>
        </dgm:presLayoutVars>
      </dgm:prSet>
      <dgm:spPr/>
      <dgm:t>
        <a:bodyPr/>
        <a:lstStyle/>
        <a:p>
          <a:endParaRPr lang="fi-FI"/>
        </a:p>
      </dgm:t>
    </dgm:pt>
    <dgm:pt modelId="{B35B0538-F579-4307-9FC7-50B3BFFDE381}" type="pres">
      <dgm:prSet presAssocID="{A5FE4BE5-9DA4-4331-B26C-31FE2E29CDC8}" presName="negativeSpace" presStyleCnt="0"/>
      <dgm:spPr/>
    </dgm:pt>
    <dgm:pt modelId="{E85B1DBF-02B9-47D1-8836-6BC479847088}" type="pres">
      <dgm:prSet presAssocID="{A5FE4BE5-9DA4-4331-B26C-31FE2E29CDC8}" presName="childText" presStyleLbl="conFgAcc1" presStyleIdx="2" presStyleCnt="3">
        <dgm:presLayoutVars>
          <dgm:bulletEnabled val="1"/>
        </dgm:presLayoutVars>
      </dgm:prSet>
      <dgm:spPr/>
    </dgm:pt>
  </dgm:ptLst>
  <dgm:cxnLst>
    <dgm:cxn modelId="{C5327112-7020-4EE2-A8D4-8FE3B4D92FCD}" type="presOf" srcId="{6984D300-20CE-4999-9808-C10FDFEBEDDA}" destId="{B55A165B-C72D-449B-A5AD-46562DA1B62B}" srcOrd="1" destOrd="0" presId="urn:microsoft.com/office/officeart/2005/8/layout/list1"/>
    <dgm:cxn modelId="{E5257625-EE89-4C7D-AA7B-4B0D86D812C6}" type="presOf" srcId="{A5FE4BE5-9DA4-4331-B26C-31FE2E29CDC8}" destId="{7F3B3361-B8B3-4BC1-BDE6-836AB24ACC0C}" srcOrd="0" destOrd="0" presId="urn:microsoft.com/office/officeart/2005/8/layout/list1"/>
    <dgm:cxn modelId="{F92F1AE9-CE1A-406D-94E5-62FC66366F7A}" type="presOf" srcId="{6482EDB8-9C4D-4BB0-B3F2-CA36CE04859A}" destId="{57352F7C-07C8-4968-8E3F-2027A7DD6BE0}" srcOrd="0" destOrd="0" presId="urn:microsoft.com/office/officeart/2005/8/layout/list1"/>
    <dgm:cxn modelId="{5771FF23-89C4-41A6-8E22-649D498A8F28}" srcId="{1DC8D97A-8F35-4588-AE59-A192905C5387}" destId="{6482EDB8-9C4D-4BB0-B3F2-CA36CE04859A}" srcOrd="1" destOrd="0" parTransId="{7D12C7CA-BDD1-420E-89E4-AE9884808B5D}" sibTransId="{C0B0D2D1-28BD-4425-AE12-E536207A64D0}"/>
    <dgm:cxn modelId="{B0A8ED6E-8931-48F8-83CF-32379240B328}" type="presOf" srcId="{1DC8D97A-8F35-4588-AE59-A192905C5387}" destId="{A6B0C036-B7C1-4B57-ACF6-DCBA7F69A836}" srcOrd="0" destOrd="0" presId="urn:microsoft.com/office/officeart/2005/8/layout/list1"/>
    <dgm:cxn modelId="{8FE3B695-D333-4FF1-84FE-F8F8345F5D2A}" srcId="{1DC8D97A-8F35-4588-AE59-A192905C5387}" destId="{A5FE4BE5-9DA4-4331-B26C-31FE2E29CDC8}" srcOrd="2" destOrd="0" parTransId="{92A1BA75-9282-4DE8-9A48-48EBDC55540F}" sibTransId="{09D6EEBB-B779-4E3B-B73C-A5B0B342A600}"/>
    <dgm:cxn modelId="{457BFC75-80A5-4708-9F55-E155E3AD32F2}" type="presOf" srcId="{6984D300-20CE-4999-9808-C10FDFEBEDDA}" destId="{DC1D7BBB-34D9-406A-B7E6-92836AA8A328}" srcOrd="0" destOrd="0" presId="urn:microsoft.com/office/officeart/2005/8/layout/list1"/>
    <dgm:cxn modelId="{AFBBE7CC-0335-4C00-A814-B11AE8DD5E27}" type="presOf" srcId="{6482EDB8-9C4D-4BB0-B3F2-CA36CE04859A}" destId="{FD65A2BB-AC30-4575-A53F-25168B71E5E1}" srcOrd="1" destOrd="0" presId="urn:microsoft.com/office/officeart/2005/8/layout/list1"/>
    <dgm:cxn modelId="{05FA8DDA-BB71-4FE5-9817-0FBD9457F68E}" srcId="{1DC8D97A-8F35-4588-AE59-A192905C5387}" destId="{6984D300-20CE-4999-9808-C10FDFEBEDDA}" srcOrd="0" destOrd="0" parTransId="{B64D1360-A564-493A-8202-C55E516F9C0F}" sibTransId="{F7C133D0-A02C-4A26-86FD-0FBC8C80AFC9}"/>
    <dgm:cxn modelId="{8E31D8A7-2F87-4666-9D54-CFA829728121}" type="presOf" srcId="{A5FE4BE5-9DA4-4331-B26C-31FE2E29CDC8}" destId="{D1A63C5D-FDA3-451A-ABA5-C51C0B82189A}" srcOrd="1" destOrd="0" presId="urn:microsoft.com/office/officeart/2005/8/layout/list1"/>
    <dgm:cxn modelId="{13C43A07-3B48-4C68-BD51-378A2BF90F82}" type="presParOf" srcId="{A6B0C036-B7C1-4B57-ACF6-DCBA7F69A836}" destId="{840B2E35-DB19-4636-A526-9C9F1AE8446A}" srcOrd="0" destOrd="0" presId="urn:microsoft.com/office/officeart/2005/8/layout/list1"/>
    <dgm:cxn modelId="{F110F8A7-7B60-4689-B444-8558E25A0D1F}" type="presParOf" srcId="{840B2E35-DB19-4636-A526-9C9F1AE8446A}" destId="{DC1D7BBB-34D9-406A-B7E6-92836AA8A328}" srcOrd="0" destOrd="0" presId="urn:microsoft.com/office/officeart/2005/8/layout/list1"/>
    <dgm:cxn modelId="{0382D0C6-1F18-4A8F-806A-2C58798917C8}" type="presParOf" srcId="{840B2E35-DB19-4636-A526-9C9F1AE8446A}" destId="{B55A165B-C72D-449B-A5AD-46562DA1B62B}" srcOrd="1" destOrd="0" presId="urn:microsoft.com/office/officeart/2005/8/layout/list1"/>
    <dgm:cxn modelId="{BCB36A97-499F-45B5-85BF-B3224108DA8B}" type="presParOf" srcId="{A6B0C036-B7C1-4B57-ACF6-DCBA7F69A836}" destId="{28BB066C-67D6-4627-AFC5-49ED2031C4A7}" srcOrd="1" destOrd="0" presId="urn:microsoft.com/office/officeart/2005/8/layout/list1"/>
    <dgm:cxn modelId="{C8915ABD-C040-4BD0-B90C-8FBB43D6B431}" type="presParOf" srcId="{A6B0C036-B7C1-4B57-ACF6-DCBA7F69A836}" destId="{E9058F67-1F5B-42C5-9D99-B324F81CF479}" srcOrd="2" destOrd="0" presId="urn:microsoft.com/office/officeart/2005/8/layout/list1"/>
    <dgm:cxn modelId="{167841EE-2BA6-47F9-9209-82CBE7B733F3}" type="presParOf" srcId="{A6B0C036-B7C1-4B57-ACF6-DCBA7F69A836}" destId="{05A01E35-07A2-4843-B96E-9294D807BF24}" srcOrd="3" destOrd="0" presId="urn:microsoft.com/office/officeart/2005/8/layout/list1"/>
    <dgm:cxn modelId="{DACA8BCF-D727-449A-969D-9D214FB5ABAF}" type="presParOf" srcId="{A6B0C036-B7C1-4B57-ACF6-DCBA7F69A836}" destId="{5027B013-A4BF-4297-90E2-0EB0570F2B04}" srcOrd="4" destOrd="0" presId="urn:microsoft.com/office/officeart/2005/8/layout/list1"/>
    <dgm:cxn modelId="{877FFF46-E3C0-401C-9E2F-7439D7137375}" type="presParOf" srcId="{5027B013-A4BF-4297-90E2-0EB0570F2B04}" destId="{57352F7C-07C8-4968-8E3F-2027A7DD6BE0}" srcOrd="0" destOrd="0" presId="urn:microsoft.com/office/officeart/2005/8/layout/list1"/>
    <dgm:cxn modelId="{B9E37116-24AF-41A4-A0B9-4F5A281D0C10}" type="presParOf" srcId="{5027B013-A4BF-4297-90E2-0EB0570F2B04}" destId="{FD65A2BB-AC30-4575-A53F-25168B71E5E1}" srcOrd="1" destOrd="0" presId="urn:microsoft.com/office/officeart/2005/8/layout/list1"/>
    <dgm:cxn modelId="{60BBC267-D244-464D-9765-2BC7932AB93B}" type="presParOf" srcId="{A6B0C036-B7C1-4B57-ACF6-DCBA7F69A836}" destId="{57874E79-5AC7-47BC-AD4B-7CBF0B7EA862}" srcOrd="5" destOrd="0" presId="urn:microsoft.com/office/officeart/2005/8/layout/list1"/>
    <dgm:cxn modelId="{82C75043-1A26-4175-B331-9EFBE3DC0598}" type="presParOf" srcId="{A6B0C036-B7C1-4B57-ACF6-DCBA7F69A836}" destId="{AEC5B954-1CAE-4D02-A5A8-B4056A15A769}" srcOrd="6" destOrd="0" presId="urn:microsoft.com/office/officeart/2005/8/layout/list1"/>
    <dgm:cxn modelId="{02953B7E-8E6A-4CAC-84F6-94913D9D02BD}" type="presParOf" srcId="{A6B0C036-B7C1-4B57-ACF6-DCBA7F69A836}" destId="{69A43C7E-7B4E-4D81-96D0-AF4C5E3416F7}" srcOrd="7" destOrd="0" presId="urn:microsoft.com/office/officeart/2005/8/layout/list1"/>
    <dgm:cxn modelId="{39B7B104-AB95-48A3-9963-89BD764F927D}" type="presParOf" srcId="{A6B0C036-B7C1-4B57-ACF6-DCBA7F69A836}" destId="{8DABA9AB-8183-4743-B3EB-FB09FB05DAEE}" srcOrd="8" destOrd="0" presId="urn:microsoft.com/office/officeart/2005/8/layout/list1"/>
    <dgm:cxn modelId="{3E03473C-D124-4CC3-94EC-BC7240C1906A}" type="presParOf" srcId="{8DABA9AB-8183-4743-B3EB-FB09FB05DAEE}" destId="{7F3B3361-B8B3-4BC1-BDE6-836AB24ACC0C}" srcOrd="0" destOrd="0" presId="urn:microsoft.com/office/officeart/2005/8/layout/list1"/>
    <dgm:cxn modelId="{6E8A011F-BFDA-48FC-A65E-3AF1CA63BC69}" type="presParOf" srcId="{8DABA9AB-8183-4743-B3EB-FB09FB05DAEE}" destId="{D1A63C5D-FDA3-451A-ABA5-C51C0B82189A}" srcOrd="1" destOrd="0" presId="urn:microsoft.com/office/officeart/2005/8/layout/list1"/>
    <dgm:cxn modelId="{0B438F50-3520-4A29-9C6B-5822275AE1D2}" type="presParOf" srcId="{A6B0C036-B7C1-4B57-ACF6-DCBA7F69A836}" destId="{B35B0538-F579-4307-9FC7-50B3BFFDE381}" srcOrd="9" destOrd="0" presId="urn:microsoft.com/office/officeart/2005/8/layout/list1"/>
    <dgm:cxn modelId="{359358E0-2F6B-4B08-AB90-685E0F5D3637}" type="presParOf" srcId="{A6B0C036-B7C1-4B57-ACF6-DCBA7F69A836}" destId="{E85B1DBF-02B9-47D1-8836-6BC47984708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396A68-B864-4AF5-823C-01E4472F83F7}" type="doc">
      <dgm:prSet loTypeId="urn:microsoft.com/office/officeart/2005/8/layout/cycle8" loCatId="cycle" qsTypeId="urn:microsoft.com/office/officeart/2005/8/quickstyle/simple1" qsCatId="simple" csTypeId="urn:microsoft.com/office/officeart/2005/8/colors/accent1_2" csCatId="accent1" phldr="1"/>
      <dgm:spPr/>
    </dgm:pt>
    <dgm:pt modelId="{30B9B52B-F524-4054-8B87-594842CFA5CB}">
      <dgm:prSet phldrT="[Teksti]" custT="1"/>
      <dgm:spPr>
        <a:solidFill>
          <a:srgbClr val="FD0F26"/>
        </a:solidFill>
      </dgm:spPr>
      <dgm:t>
        <a:bodyPr/>
        <a:lstStyle/>
        <a:p>
          <a:r>
            <a:rPr lang="fi-FI" sz="1800" b="1" dirty="0">
              <a:solidFill>
                <a:schemeClr val="tx1"/>
              </a:solidFill>
              <a:latin typeface="Arial" panose="020B0604020202020204" pitchFamily="34" charset="0"/>
              <a:cs typeface="Arial" panose="020B0604020202020204" pitchFamily="34" charset="0"/>
            </a:rPr>
            <a:t>2. Luottamussuhteen rakentuminen</a:t>
          </a:r>
        </a:p>
      </dgm:t>
    </dgm:pt>
    <dgm:pt modelId="{4D2AB25E-84A7-4C8E-8B5A-AAE0C5747971}" type="parTrans" cxnId="{B3738B5E-D023-4E30-9BBC-B1856A589B1D}">
      <dgm:prSet/>
      <dgm:spPr/>
      <dgm:t>
        <a:bodyPr/>
        <a:lstStyle/>
        <a:p>
          <a:endParaRPr lang="fi-FI"/>
        </a:p>
      </dgm:t>
    </dgm:pt>
    <dgm:pt modelId="{7A346E0C-25AD-4C2E-A222-AEA01206A870}" type="sibTrans" cxnId="{B3738B5E-D023-4E30-9BBC-B1856A589B1D}">
      <dgm:prSet/>
      <dgm:spPr/>
      <dgm:t>
        <a:bodyPr/>
        <a:lstStyle/>
        <a:p>
          <a:endParaRPr lang="fi-FI"/>
        </a:p>
      </dgm:t>
    </dgm:pt>
    <dgm:pt modelId="{B469FF75-7467-4660-94E8-571572E9591F}">
      <dgm:prSet phldrT="[Teksti]"/>
      <dgm:spPr>
        <a:solidFill>
          <a:srgbClr val="00B050"/>
        </a:solidFill>
      </dgm:spPr>
      <dgm:t>
        <a:bodyPr/>
        <a:lstStyle/>
        <a:p>
          <a:r>
            <a:rPr lang="fi-FI" dirty="0">
              <a:solidFill>
                <a:schemeClr val="tx1"/>
              </a:solidFill>
            </a:rPr>
            <a:t> 3. Asiakkaan osallisuus</a:t>
          </a:r>
        </a:p>
      </dgm:t>
    </dgm:pt>
    <dgm:pt modelId="{8BEF2B98-1E90-4F1B-BB45-669078946782}" type="parTrans" cxnId="{3690BEEF-B66A-45C6-91AF-0377F5AC824D}">
      <dgm:prSet/>
      <dgm:spPr/>
      <dgm:t>
        <a:bodyPr/>
        <a:lstStyle/>
        <a:p>
          <a:endParaRPr lang="fi-FI"/>
        </a:p>
      </dgm:t>
    </dgm:pt>
    <dgm:pt modelId="{61693888-6375-4DC8-8DA0-EFD929E34CD3}" type="sibTrans" cxnId="{3690BEEF-B66A-45C6-91AF-0377F5AC824D}">
      <dgm:prSet/>
      <dgm:spPr/>
      <dgm:t>
        <a:bodyPr/>
        <a:lstStyle/>
        <a:p>
          <a:endParaRPr lang="fi-FI"/>
        </a:p>
      </dgm:t>
    </dgm:pt>
    <dgm:pt modelId="{3DAFBDB7-3C18-4967-9296-3F97570C9ECA}">
      <dgm:prSet phldrT="[Teksti]"/>
      <dgm:spPr>
        <a:solidFill>
          <a:srgbClr val="FFFF00"/>
        </a:solidFill>
      </dgm:spPr>
      <dgm:t>
        <a:bodyPr/>
        <a:lstStyle/>
        <a:p>
          <a:r>
            <a:rPr lang="fi-FI" b="1" dirty="0">
              <a:solidFill>
                <a:schemeClr val="tx1"/>
              </a:solidFill>
            </a:rPr>
            <a:t>1. Arvostava kohtaaminen</a:t>
          </a:r>
        </a:p>
      </dgm:t>
    </dgm:pt>
    <dgm:pt modelId="{0D21797D-F5D6-4875-BD19-E92E3E1F2A17}" type="parTrans" cxnId="{11398B3B-E8E0-4F30-8F6C-C1C70E884FE3}">
      <dgm:prSet/>
      <dgm:spPr/>
      <dgm:t>
        <a:bodyPr/>
        <a:lstStyle/>
        <a:p>
          <a:endParaRPr lang="fi-FI"/>
        </a:p>
      </dgm:t>
    </dgm:pt>
    <dgm:pt modelId="{6DF6A740-440D-4814-9BC4-7092A0A7DB48}" type="sibTrans" cxnId="{11398B3B-E8E0-4F30-8F6C-C1C70E884FE3}">
      <dgm:prSet/>
      <dgm:spPr/>
      <dgm:t>
        <a:bodyPr/>
        <a:lstStyle/>
        <a:p>
          <a:endParaRPr lang="fi-FI"/>
        </a:p>
      </dgm:t>
    </dgm:pt>
    <dgm:pt modelId="{D6E51BEA-7A4A-44C9-B343-2B5B09484E5C}" type="pres">
      <dgm:prSet presAssocID="{B7396A68-B864-4AF5-823C-01E4472F83F7}" presName="compositeShape" presStyleCnt="0">
        <dgm:presLayoutVars>
          <dgm:chMax val="7"/>
          <dgm:dir/>
          <dgm:resizeHandles val="exact"/>
        </dgm:presLayoutVars>
      </dgm:prSet>
      <dgm:spPr/>
    </dgm:pt>
    <dgm:pt modelId="{B6F895E0-9E4E-4721-A493-090E1249A8CF}" type="pres">
      <dgm:prSet presAssocID="{B7396A68-B864-4AF5-823C-01E4472F83F7}" presName="wedge1" presStyleLbl="node1" presStyleIdx="0" presStyleCnt="3" custScaleX="103562" custScaleY="101746"/>
      <dgm:spPr/>
      <dgm:t>
        <a:bodyPr/>
        <a:lstStyle/>
        <a:p>
          <a:endParaRPr lang="fi-FI"/>
        </a:p>
      </dgm:t>
    </dgm:pt>
    <dgm:pt modelId="{0B34054E-98C3-42D6-AAA4-679B1BCB53B0}" type="pres">
      <dgm:prSet presAssocID="{B7396A68-B864-4AF5-823C-01E4472F83F7}" presName="dummy1a" presStyleCnt="0"/>
      <dgm:spPr/>
    </dgm:pt>
    <dgm:pt modelId="{E6DAF309-BCC0-4DAB-B0B6-08F00C742BE9}" type="pres">
      <dgm:prSet presAssocID="{B7396A68-B864-4AF5-823C-01E4472F83F7}" presName="dummy1b" presStyleCnt="0"/>
      <dgm:spPr/>
    </dgm:pt>
    <dgm:pt modelId="{C431E56C-469C-460D-87B6-136E8EAFD3B2}" type="pres">
      <dgm:prSet presAssocID="{B7396A68-B864-4AF5-823C-01E4472F83F7}" presName="wedge1Tx" presStyleLbl="node1" presStyleIdx="0" presStyleCnt="3">
        <dgm:presLayoutVars>
          <dgm:chMax val="0"/>
          <dgm:chPref val="0"/>
          <dgm:bulletEnabled val="1"/>
        </dgm:presLayoutVars>
      </dgm:prSet>
      <dgm:spPr/>
      <dgm:t>
        <a:bodyPr/>
        <a:lstStyle/>
        <a:p>
          <a:endParaRPr lang="fi-FI"/>
        </a:p>
      </dgm:t>
    </dgm:pt>
    <dgm:pt modelId="{B5E280D7-614C-4257-902C-EB04EEB3BB8F}" type="pres">
      <dgm:prSet presAssocID="{B7396A68-B864-4AF5-823C-01E4472F83F7}" presName="wedge2" presStyleLbl="node1" presStyleIdx="1" presStyleCnt="3"/>
      <dgm:spPr/>
      <dgm:t>
        <a:bodyPr/>
        <a:lstStyle/>
        <a:p>
          <a:endParaRPr lang="fi-FI"/>
        </a:p>
      </dgm:t>
    </dgm:pt>
    <dgm:pt modelId="{AB7429EB-543F-4DD2-863A-E1D0FCBD18F4}" type="pres">
      <dgm:prSet presAssocID="{B7396A68-B864-4AF5-823C-01E4472F83F7}" presName="dummy2a" presStyleCnt="0"/>
      <dgm:spPr/>
    </dgm:pt>
    <dgm:pt modelId="{B04FD544-D104-4880-A8C2-3C4DE5C1B693}" type="pres">
      <dgm:prSet presAssocID="{B7396A68-B864-4AF5-823C-01E4472F83F7}" presName="dummy2b" presStyleCnt="0"/>
      <dgm:spPr/>
    </dgm:pt>
    <dgm:pt modelId="{165E4E86-8639-41FC-B91D-EA0E9D20B778}" type="pres">
      <dgm:prSet presAssocID="{B7396A68-B864-4AF5-823C-01E4472F83F7}" presName="wedge2Tx" presStyleLbl="node1" presStyleIdx="1" presStyleCnt="3">
        <dgm:presLayoutVars>
          <dgm:chMax val="0"/>
          <dgm:chPref val="0"/>
          <dgm:bulletEnabled val="1"/>
        </dgm:presLayoutVars>
      </dgm:prSet>
      <dgm:spPr/>
      <dgm:t>
        <a:bodyPr/>
        <a:lstStyle/>
        <a:p>
          <a:endParaRPr lang="fi-FI"/>
        </a:p>
      </dgm:t>
    </dgm:pt>
    <dgm:pt modelId="{0D776E4F-6652-452B-BF01-6361DE963AE3}" type="pres">
      <dgm:prSet presAssocID="{B7396A68-B864-4AF5-823C-01E4472F83F7}" presName="wedge3" presStyleLbl="node1" presStyleIdx="2" presStyleCnt="3"/>
      <dgm:spPr/>
      <dgm:t>
        <a:bodyPr/>
        <a:lstStyle/>
        <a:p>
          <a:endParaRPr lang="fi-FI"/>
        </a:p>
      </dgm:t>
    </dgm:pt>
    <dgm:pt modelId="{047336E8-B88E-4893-9BDE-D513316B72A3}" type="pres">
      <dgm:prSet presAssocID="{B7396A68-B864-4AF5-823C-01E4472F83F7}" presName="dummy3a" presStyleCnt="0"/>
      <dgm:spPr/>
    </dgm:pt>
    <dgm:pt modelId="{F06EC0EC-74D7-4A2B-A1C9-5CC252339A7C}" type="pres">
      <dgm:prSet presAssocID="{B7396A68-B864-4AF5-823C-01E4472F83F7}" presName="dummy3b" presStyleCnt="0"/>
      <dgm:spPr/>
    </dgm:pt>
    <dgm:pt modelId="{8729FC09-7F52-4C26-8FDA-373103DCF066}" type="pres">
      <dgm:prSet presAssocID="{B7396A68-B864-4AF5-823C-01E4472F83F7}" presName="wedge3Tx" presStyleLbl="node1" presStyleIdx="2" presStyleCnt="3">
        <dgm:presLayoutVars>
          <dgm:chMax val="0"/>
          <dgm:chPref val="0"/>
          <dgm:bulletEnabled val="1"/>
        </dgm:presLayoutVars>
      </dgm:prSet>
      <dgm:spPr/>
      <dgm:t>
        <a:bodyPr/>
        <a:lstStyle/>
        <a:p>
          <a:endParaRPr lang="fi-FI"/>
        </a:p>
      </dgm:t>
    </dgm:pt>
    <dgm:pt modelId="{34849205-DD06-4EB0-8302-454BA8EAF0DC}" type="pres">
      <dgm:prSet presAssocID="{7A346E0C-25AD-4C2E-A222-AEA01206A870}" presName="arrowWedge1" presStyleLbl="fgSibTrans2D1" presStyleIdx="0" presStyleCnt="3"/>
      <dgm:spPr>
        <a:solidFill>
          <a:schemeClr val="tx1"/>
        </a:solidFill>
        <a:ln>
          <a:solidFill>
            <a:schemeClr val="tx1"/>
          </a:solidFill>
        </a:ln>
      </dgm:spPr>
    </dgm:pt>
    <dgm:pt modelId="{81D681CE-39C2-46EC-9F17-C991EF1C4875}" type="pres">
      <dgm:prSet presAssocID="{61693888-6375-4DC8-8DA0-EFD929E34CD3}" presName="arrowWedge2" presStyleLbl="fgSibTrans2D1" presStyleIdx="1" presStyleCnt="3"/>
      <dgm:spPr>
        <a:solidFill>
          <a:schemeClr val="tx1"/>
        </a:solidFill>
        <a:ln>
          <a:solidFill>
            <a:schemeClr val="tx1"/>
          </a:solidFill>
        </a:ln>
      </dgm:spPr>
    </dgm:pt>
    <dgm:pt modelId="{EB1F673C-9912-4BC6-AA97-33B91176D6C8}" type="pres">
      <dgm:prSet presAssocID="{6DF6A740-440D-4814-9BC4-7092A0A7DB48}" presName="arrowWedge3" presStyleLbl="fgSibTrans2D1" presStyleIdx="2" presStyleCnt="3"/>
      <dgm:spPr>
        <a:solidFill>
          <a:schemeClr val="tx1"/>
        </a:solidFill>
        <a:ln>
          <a:solidFill>
            <a:schemeClr val="tx1"/>
          </a:solidFill>
        </a:ln>
      </dgm:spPr>
    </dgm:pt>
  </dgm:ptLst>
  <dgm:cxnLst>
    <dgm:cxn modelId="{11398B3B-E8E0-4F30-8F6C-C1C70E884FE3}" srcId="{B7396A68-B864-4AF5-823C-01E4472F83F7}" destId="{3DAFBDB7-3C18-4967-9296-3F97570C9ECA}" srcOrd="2" destOrd="0" parTransId="{0D21797D-F5D6-4875-BD19-E92E3E1F2A17}" sibTransId="{6DF6A740-440D-4814-9BC4-7092A0A7DB48}"/>
    <dgm:cxn modelId="{3690BEEF-B66A-45C6-91AF-0377F5AC824D}" srcId="{B7396A68-B864-4AF5-823C-01E4472F83F7}" destId="{B469FF75-7467-4660-94E8-571572E9591F}" srcOrd="1" destOrd="0" parTransId="{8BEF2B98-1E90-4F1B-BB45-669078946782}" sibTransId="{61693888-6375-4DC8-8DA0-EFD929E34CD3}"/>
    <dgm:cxn modelId="{B3738B5E-D023-4E30-9BBC-B1856A589B1D}" srcId="{B7396A68-B864-4AF5-823C-01E4472F83F7}" destId="{30B9B52B-F524-4054-8B87-594842CFA5CB}" srcOrd="0" destOrd="0" parTransId="{4D2AB25E-84A7-4C8E-8B5A-AAE0C5747971}" sibTransId="{7A346E0C-25AD-4C2E-A222-AEA01206A870}"/>
    <dgm:cxn modelId="{2391D5B4-5B40-4D95-99BC-CA22CDEC408E}" type="presOf" srcId="{B7396A68-B864-4AF5-823C-01E4472F83F7}" destId="{D6E51BEA-7A4A-44C9-B343-2B5B09484E5C}" srcOrd="0" destOrd="0" presId="urn:microsoft.com/office/officeart/2005/8/layout/cycle8"/>
    <dgm:cxn modelId="{D76222CD-9DED-4894-A038-0EC820368F39}" type="presOf" srcId="{B469FF75-7467-4660-94E8-571572E9591F}" destId="{B5E280D7-614C-4257-902C-EB04EEB3BB8F}" srcOrd="0" destOrd="0" presId="urn:microsoft.com/office/officeart/2005/8/layout/cycle8"/>
    <dgm:cxn modelId="{3974214C-BADB-4CE6-A787-B439E108E082}" type="presOf" srcId="{3DAFBDB7-3C18-4967-9296-3F97570C9ECA}" destId="{0D776E4F-6652-452B-BF01-6361DE963AE3}" srcOrd="0" destOrd="0" presId="urn:microsoft.com/office/officeart/2005/8/layout/cycle8"/>
    <dgm:cxn modelId="{27D775B9-D3D2-459A-AD91-A4626D2E59ED}" type="presOf" srcId="{B469FF75-7467-4660-94E8-571572E9591F}" destId="{165E4E86-8639-41FC-B91D-EA0E9D20B778}" srcOrd="1" destOrd="0" presId="urn:microsoft.com/office/officeart/2005/8/layout/cycle8"/>
    <dgm:cxn modelId="{3B206F22-6DE3-4D08-A02D-6599FCF58801}" type="presOf" srcId="{30B9B52B-F524-4054-8B87-594842CFA5CB}" destId="{C431E56C-469C-460D-87B6-136E8EAFD3B2}" srcOrd="1" destOrd="0" presId="urn:microsoft.com/office/officeart/2005/8/layout/cycle8"/>
    <dgm:cxn modelId="{148507C4-32F5-44A0-A756-BC227D3E7E59}" type="presOf" srcId="{30B9B52B-F524-4054-8B87-594842CFA5CB}" destId="{B6F895E0-9E4E-4721-A493-090E1249A8CF}" srcOrd="0" destOrd="0" presId="urn:microsoft.com/office/officeart/2005/8/layout/cycle8"/>
    <dgm:cxn modelId="{331D1D85-9267-4F55-B2E0-ED837DC4EBBD}" type="presOf" srcId="{3DAFBDB7-3C18-4967-9296-3F97570C9ECA}" destId="{8729FC09-7F52-4C26-8FDA-373103DCF066}" srcOrd="1" destOrd="0" presId="urn:microsoft.com/office/officeart/2005/8/layout/cycle8"/>
    <dgm:cxn modelId="{325736F8-F5E8-4515-A91F-87D86334CAD2}" type="presParOf" srcId="{D6E51BEA-7A4A-44C9-B343-2B5B09484E5C}" destId="{B6F895E0-9E4E-4721-A493-090E1249A8CF}" srcOrd="0" destOrd="0" presId="urn:microsoft.com/office/officeart/2005/8/layout/cycle8"/>
    <dgm:cxn modelId="{F05B6DE6-560F-45D5-AA88-60B2D41B6D5F}" type="presParOf" srcId="{D6E51BEA-7A4A-44C9-B343-2B5B09484E5C}" destId="{0B34054E-98C3-42D6-AAA4-679B1BCB53B0}" srcOrd="1" destOrd="0" presId="urn:microsoft.com/office/officeart/2005/8/layout/cycle8"/>
    <dgm:cxn modelId="{0C650879-C0ED-45B3-A72B-18B94E257543}" type="presParOf" srcId="{D6E51BEA-7A4A-44C9-B343-2B5B09484E5C}" destId="{E6DAF309-BCC0-4DAB-B0B6-08F00C742BE9}" srcOrd="2" destOrd="0" presId="urn:microsoft.com/office/officeart/2005/8/layout/cycle8"/>
    <dgm:cxn modelId="{AD9D5CF5-4D6A-4982-8051-D522B281E710}" type="presParOf" srcId="{D6E51BEA-7A4A-44C9-B343-2B5B09484E5C}" destId="{C431E56C-469C-460D-87B6-136E8EAFD3B2}" srcOrd="3" destOrd="0" presId="urn:microsoft.com/office/officeart/2005/8/layout/cycle8"/>
    <dgm:cxn modelId="{8DBE1A9F-EDD1-42F0-BE20-31790953BD03}" type="presParOf" srcId="{D6E51BEA-7A4A-44C9-B343-2B5B09484E5C}" destId="{B5E280D7-614C-4257-902C-EB04EEB3BB8F}" srcOrd="4" destOrd="0" presId="urn:microsoft.com/office/officeart/2005/8/layout/cycle8"/>
    <dgm:cxn modelId="{C2845161-C24C-4C75-931A-12FDA6FDD081}" type="presParOf" srcId="{D6E51BEA-7A4A-44C9-B343-2B5B09484E5C}" destId="{AB7429EB-543F-4DD2-863A-E1D0FCBD18F4}" srcOrd="5" destOrd="0" presId="urn:microsoft.com/office/officeart/2005/8/layout/cycle8"/>
    <dgm:cxn modelId="{76121CF7-1107-48E7-985D-8639413EDEAB}" type="presParOf" srcId="{D6E51BEA-7A4A-44C9-B343-2B5B09484E5C}" destId="{B04FD544-D104-4880-A8C2-3C4DE5C1B693}" srcOrd="6" destOrd="0" presId="urn:microsoft.com/office/officeart/2005/8/layout/cycle8"/>
    <dgm:cxn modelId="{9CA2EFEF-FBDE-4A77-AFF8-1CA014CA3FFE}" type="presParOf" srcId="{D6E51BEA-7A4A-44C9-B343-2B5B09484E5C}" destId="{165E4E86-8639-41FC-B91D-EA0E9D20B778}" srcOrd="7" destOrd="0" presId="urn:microsoft.com/office/officeart/2005/8/layout/cycle8"/>
    <dgm:cxn modelId="{F30AC33E-B89E-467E-BC71-2AF55D491C23}" type="presParOf" srcId="{D6E51BEA-7A4A-44C9-B343-2B5B09484E5C}" destId="{0D776E4F-6652-452B-BF01-6361DE963AE3}" srcOrd="8" destOrd="0" presId="urn:microsoft.com/office/officeart/2005/8/layout/cycle8"/>
    <dgm:cxn modelId="{B888356E-5998-4213-A491-723B3DF73EF8}" type="presParOf" srcId="{D6E51BEA-7A4A-44C9-B343-2B5B09484E5C}" destId="{047336E8-B88E-4893-9BDE-D513316B72A3}" srcOrd="9" destOrd="0" presId="urn:microsoft.com/office/officeart/2005/8/layout/cycle8"/>
    <dgm:cxn modelId="{BB5E9EEA-2F45-4A88-96DB-14B28C93B5AA}" type="presParOf" srcId="{D6E51BEA-7A4A-44C9-B343-2B5B09484E5C}" destId="{F06EC0EC-74D7-4A2B-A1C9-5CC252339A7C}" srcOrd="10" destOrd="0" presId="urn:microsoft.com/office/officeart/2005/8/layout/cycle8"/>
    <dgm:cxn modelId="{CE083219-A0F6-4686-8AC1-D9E501CA2CB0}" type="presParOf" srcId="{D6E51BEA-7A4A-44C9-B343-2B5B09484E5C}" destId="{8729FC09-7F52-4C26-8FDA-373103DCF066}" srcOrd="11" destOrd="0" presId="urn:microsoft.com/office/officeart/2005/8/layout/cycle8"/>
    <dgm:cxn modelId="{F1E68C10-5691-4316-B016-013F3E07299F}" type="presParOf" srcId="{D6E51BEA-7A4A-44C9-B343-2B5B09484E5C}" destId="{34849205-DD06-4EB0-8302-454BA8EAF0DC}" srcOrd="12" destOrd="0" presId="urn:microsoft.com/office/officeart/2005/8/layout/cycle8"/>
    <dgm:cxn modelId="{EA63FE7B-FD25-4C25-8546-9945228BBF20}" type="presParOf" srcId="{D6E51BEA-7A4A-44C9-B343-2B5B09484E5C}" destId="{81D681CE-39C2-46EC-9F17-C991EF1C4875}" srcOrd="13" destOrd="0" presId="urn:microsoft.com/office/officeart/2005/8/layout/cycle8"/>
    <dgm:cxn modelId="{5410C7DA-7517-494C-B396-474E88DB07AE}" type="presParOf" srcId="{D6E51BEA-7A4A-44C9-B343-2B5B09484E5C}" destId="{EB1F673C-9912-4BC6-AA97-33B91176D6C8}"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6C0004-10A6-4694-A3B0-D0AB845E81BE}" type="doc">
      <dgm:prSet loTypeId="urn:microsoft.com/office/officeart/2005/8/layout/hProcess9" loCatId="process" qsTypeId="urn:microsoft.com/office/officeart/2005/8/quickstyle/simple1" qsCatId="simple" csTypeId="urn:microsoft.com/office/officeart/2005/8/colors/accent1_2" csCatId="accent1" phldr="1"/>
      <dgm:spPr/>
    </dgm:pt>
    <dgm:pt modelId="{02DA93DF-B456-4246-94A3-08EACC344DD9}">
      <dgm:prSet phldrT="[Teksti]"/>
      <dgm:spPr>
        <a:xfrm>
          <a:off x="0" y="735890"/>
          <a:ext cx="1595099" cy="97155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buNone/>
          </a:pPr>
          <a:r>
            <a:rPr lang="fi-FI" dirty="0">
              <a:solidFill>
                <a:sysClr val="window" lastClr="FFFFFF"/>
              </a:solidFill>
              <a:latin typeface="Calibri"/>
              <a:ea typeface="+mn-ea"/>
              <a:cs typeface="+mn-cs"/>
            </a:rPr>
            <a:t>Hakemus (asiakas itse)</a:t>
          </a:r>
        </a:p>
        <a:p>
          <a:pPr algn="ctr">
            <a:buNone/>
          </a:pPr>
          <a:r>
            <a:rPr lang="fi-FI" dirty="0">
              <a:solidFill>
                <a:sysClr val="window" lastClr="FFFFFF"/>
              </a:solidFill>
              <a:latin typeface="Calibri"/>
              <a:ea typeface="+mn-ea"/>
              <a:cs typeface="+mn-cs"/>
            </a:rPr>
            <a:t>tai </a:t>
          </a:r>
        </a:p>
        <a:p>
          <a:pPr algn="ctr">
            <a:buNone/>
          </a:pPr>
          <a:r>
            <a:rPr lang="fi-FI" dirty="0">
              <a:solidFill>
                <a:sysClr val="window" lastClr="FFFFFF"/>
              </a:solidFill>
              <a:latin typeface="Calibri"/>
              <a:ea typeface="+mn-ea"/>
              <a:cs typeface="+mn-cs"/>
            </a:rPr>
            <a:t>Ilmoitus (viranomaistaho tai joku muu) </a:t>
          </a:r>
        </a:p>
      </dgm:t>
    </dgm:pt>
    <dgm:pt modelId="{1EE12316-713B-4841-8D71-7C8F19195056}" type="parTrans" cxnId="{834152D3-382E-40A9-9FC4-9B5ADF881D2E}">
      <dgm:prSet/>
      <dgm:spPr/>
      <dgm:t>
        <a:bodyPr/>
        <a:lstStyle/>
        <a:p>
          <a:pPr algn="ctr"/>
          <a:endParaRPr lang="fi-FI"/>
        </a:p>
      </dgm:t>
    </dgm:pt>
    <dgm:pt modelId="{9CB60903-D22B-48C8-8297-84A45E138023}" type="sibTrans" cxnId="{834152D3-382E-40A9-9FC4-9B5ADF881D2E}">
      <dgm:prSet/>
      <dgm:spPr/>
      <dgm:t>
        <a:bodyPr/>
        <a:lstStyle/>
        <a:p>
          <a:pPr algn="ctr"/>
          <a:endParaRPr lang="fi-FI"/>
        </a:p>
      </dgm:t>
    </dgm:pt>
    <dgm:pt modelId="{66A425B5-21E5-4135-B537-BF7AB2109A3A}">
      <dgm:prSet phldrT="[Teksti]"/>
      <dgm:spPr>
        <a:xfrm>
          <a:off x="1661868" y="728662"/>
          <a:ext cx="1326430" cy="97155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buNone/>
          </a:pPr>
          <a:r>
            <a:rPr lang="fi-FI" dirty="0">
              <a:solidFill>
                <a:sysClr val="window" lastClr="FFFFFF"/>
              </a:solidFill>
              <a:latin typeface="Calibri"/>
              <a:ea typeface="+mn-ea"/>
              <a:cs typeface="+mn-cs"/>
            </a:rPr>
            <a:t>Vireillepano (asia kirjataan järjestelmään) 	</a:t>
          </a:r>
        </a:p>
      </dgm:t>
    </dgm:pt>
    <dgm:pt modelId="{E72DEE31-1FB9-4939-9F8B-E43CD8814DA2}" type="parTrans" cxnId="{451C7863-F1ED-4943-AC52-234B997004C1}">
      <dgm:prSet/>
      <dgm:spPr/>
      <dgm:t>
        <a:bodyPr/>
        <a:lstStyle/>
        <a:p>
          <a:pPr algn="ctr"/>
          <a:endParaRPr lang="fi-FI"/>
        </a:p>
      </dgm:t>
    </dgm:pt>
    <dgm:pt modelId="{E9363640-645E-4618-B656-655497589175}" type="sibTrans" cxnId="{451C7863-F1ED-4943-AC52-234B997004C1}">
      <dgm:prSet/>
      <dgm:spPr/>
      <dgm:t>
        <a:bodyPr/>
        <a:lstStyle/>
        <a:p>
          <a:pPr algn="ctr"/>
          <a:endParaRPr lang="fi-FI"/>
        </a:p>
      </dgm:t>
    </dgm:pt>
    <dgm:pt modelId="{43CF0826-8D58-4D8A-BB69-D4788F69E124}">
      <dgm:prSet phldrT="[Teksti]"/>
      <dgm:spPr>
        <a:xfrm>
          <a:off x="3054621" y="728662"/>
          <a:ext cx="1326430" cy="971550"/>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buNone/>
          </a:pPr>
          <a:r>
            <a:rPr lang="fi-FI">
              <a:solidFill>
                <a:sysClr val="window" lastClr="FFFFFF"/>
              </a:solidFill>
              <a:latin typeface="Calibri"/>
              <a:ea typeface="+mn-ea"/>
              <a:cs typeface="+mn-cs"/>
            </a:rPr>
            <a:t>Selvitystä Palvelutarpeen arvioinnin aikana-&gt;</a:t>
          </a:r>
        </a:p>
        <a:p>
          <a:pPr algn="ctr">
            <a:buNone/>
          </a:pPr>
          <a:r>
            <a:rPr lang="fi-FI">
              <a:solidFill>
                <a:sysClr val="window" lastClr="FFFFFF"/>
              </a:solidFill>
              <a:latin typeface="Calibri"/>
              <a:ea typeface="+mn-ea"/>
              <a:cs typeface="+mn-cs"/>
            </a:rPr>
            <a:t>Päätös</a:t>
          </a:r>
        </a:p>
      </dgm:t>
    </dgm:pt>
    <dgm:pt modelId="{FFB129BB-ED62-4170-92F0-3ECDABEF9F12}" type="parTrans" cxnId="{4C6194A9-EA54-4DCB-85C7-651ED0F239C6}">
      <dgm:prSet/>
      <dgm:spPr/>
      <dgm:t>
        <a:bodyPr/>
        <a:lstStyle/>
        <a:p>
          <a:pPr algn="ctr"/>
          <a:endParaRPr lang="fi-FI"/>
        </a:p>
      </dgm:t>
    </dgm:pt>
    <dgm:pt modelId="{4DF76C60-C1AD-4D24-B978-5CCD406F22CF}" type="sibTrans" cxnId="{4C6194A9-EA54-4DCB-85C7-651ED0F239C6}">
      <dgm:prSet/>
      <dgm:spPr/>
      <dgm:t>
        <a:bodyPr/>
        <a:lstStyle/>
        <a:p>
          <a:pPr algn="ctr"/>
          <a:endParaRPr lang="fi-FI"/>
        </a:p>
      </dgm:t>
    </dgm:pt>
    <dgm:pt modelId="{C3613D72-5872-4F20-B0CB-16D3EC8F46DB}" type="pres">
      <dgm:prSet presAssocID="{9B6C0004-10A6-4694-A3B0-D0AB845E81BE}" presName="CompostProcess" presStyleCnt="0">
        <dgm:presLayoutVars>
          <dgm:dir/>
          <dgm:resizeHandles val="exact"/>
        </dgm:presLayoutVars>
      </dgm:prSet>
      <dgm:spPr/>
    </dgm:pt>
    <dgm:pt modelId="{AF5D09A0-276E-4755-BECB-973C5F6326B8}" type="pres">
      <dgm:prSet presAssocID="{9B6C0004-10A6-4694-A3B0-D0AB845E81BE}" presName="arrow" presStyleLbl="bgShp" presStyleIdx="0" presStyleCnt="1"/>
      <dgm:spPr>
        <a:xfrm>
          <a:off x="328612" y="0"/>
          <a:ext cx="3724275" cy="2428875"/>
        </a:xfrm>
        <a:prstGeom prst="rightArrow">
          <a:avLst/>
        </a:prstGeom>
        <a:solidFill>
          <a:srgbClr val="5B9BD5">
            <a:tint val="40000"/>
            <a:hueOff val="0"/>
            <a:satOff val="0"/>
            <a:lumOff val="0"/>
            <a:alphaOff val="0"/>
          </a:srgbClr>
        </a:solidFill>
        <a:ln>
          <a:noFill/>
        </a:ln>
        <a:effectLst/>
      </dgm:spPr>
    </dgm:pt>
    <dgm:pt modelId="{14ADD1F1-6039-405F-BE79-2C93D0C10BB7}" type="pres">
      <dgm:prSet presAssocID="{9B6C0004-10A6-4694-A3B0-D0AB845E81BE}" presName="linearProcess" presStyleCnt="0"/>
      <dgm:spPr/>
    </dgm:pt>
    <dgm:pt modelId="{08BEBBAA-5D78-4CAB-A757-46028AFF62A4}" type="pres">
      <dgm:prSet presAssocID="{02DA93DF-B456-4246-94A3-08EACC344DD9}" presName="textNode" presStyleLbl="node1" presStyleIdx="0" presStyleCnt="3" custScaleX="120255" custLinFactNeighborX="-32323" custLinFactNeighborY="744">
        <dgm:presLayoutVars>
          <dgm:bulletEnabled val="1"/>
        </dgm:presLayoutVars>
      </dgm:prSet>
      <dgm:spPr>
        <a:prstGeom prst="roundRect">
          <a:avLst/>
        </a:prstGeom>
      </dgm:spPr>
      <dgm:t>
        <a:bodyPr/>
        <a:lstStyle/>
        <a:p>
          <a:endParaRPr lang="fi-FI"/>
        </a:p>
      </dgm:t>
    </dgm:pt>
    <dgm:pt modelId="{A5CF8328-298C-413A-9FA9-1F74E39ECFC1}" type="pres">
      <dgm:prSet presAssocID="{9CB60903-D22B-48C8-8297-84A45E138023}" presName="sibTrans" presStyleCnt="0"/>
      <dgm:spPr/>
    </dgm:pt>
    <dgm:pt modelId="{60214DCE-3CD1-4E98-A2A1-3739B010F0C2}" type="pres">
      <dgm:prSet presAssocID="{66A425B5-21E5-4135-B537-BF7AB2109A3A}" presName="textNode" presStyleLbl="node1" presStyleIdx="1" presStyleCnt="3">
        <dgm:presLayoutVars>
          <dgm:bulletEnabled val="1"/>
        </dgm:presLayoutVars>
      </dgm:prSet>
      <dgm:spPr>
        <a:prstGeom prst="roundRect">
          <a:avLst/>
        </a:prstGeom>
      </dgm:spPr>
      <dgm:t>
        <a:bodyPr/>
        <a:lstStyle/>
        <a:p>
          <a:endParaRPr lang="fi-FI"/>
        </a:p>
      </dgm:t>
    </dgm:pt>
    <dgm:pt modelId="{23172C57-936D-42C3-A984-5923EC7D6153}" type="pres">
      <dgm:prSet presAssocID="{E9363640-645E-4618-B656-655497589175}" presName="sibTrans" presStyleCnt="0"/>
      <dgm:spPr/>
    </dgm:pt>
    <dgm:pt modelId="{9C9E4D2B-B3C0-4DC4-BD29-5F14547D8CBB}" type="pres">
      <dgm:prSet presAssocID="{43CF0826-8D58-4D8A-BB69-D4788F69E124}" presName="textNode" presStyleLbl="node1" presStyleIdx="2" presStyleCnt="3">
        <dgm:presLayoutVars>
          <dgm:bulletEnabled val="1"/>
        </dgm:presLayoutVars>
      </dgm:prSet>
      <dgm:spPr>
        <a:prstGeom prst="roundRect">
          <a:avLst/>
        </a:prstGeom>
      </dgm:spPr>
      <dgm:t>
        <a:bodyPr/>
        <a:lstStyle/>
        <a:p>
          <a:endParaRPr lang="fi-FI"/>
        </a:p>
      </dgm:t>
    </dgm:pt>
  </dgm:ptLst>
  <dgm:cxnLst>
    <dgm:cxn modelId="{4C6194A9-EA54-4DCB-85C7-651ED0F239C6}" srcId="{9B6C0004-10A6-4694-A3B0-D0AB845E81BE}" destId="{43CF0826-8D58-4D8A-BB69-D4788F69E124}" srcOrd="2" destOrd="0" parTransId="{FFB129BB-ED62-4170-92F0-3ECDABEF9F12}" sibTransId="{4DF76C60-C1AD-4D24-B978-5CCD406F22CF}"/>
    <dgm:cxn modelId="{B3D2858B-D05B-4A22-9306-193C8656CC13}" type="presOf" srcId="{43CF0826-8D58-4D8A-BB69-D4788F69E124}" destId="{9C9E4D2B-B3C0-4DC4-BD29-5F14547D8CBB}" srcOrd="0" destOrd="0" presId="urn:microsoft.com/office/officeart/2005/8/layout/hProcess9"/>
    <dgm:cxn modelId="{451C7863-F1ED-4943-AC52-234B997004C1}" srcId="{9B6C0004-10A6-4694-A3B0-D0AB845E81BE}" destId="{66A425B5-21E5-4135-B537-BF7AB2109A3A}" srcOrd="1" destOrd="0" parTransId="{E72DEE31-1FB9-4939-9F8B-E43CD8814DA2}" sibTransId="{E9363640-645E-4618-B656-655497589175}"/>
    <dgm:cxn modelId="{1D48A32C-127E-4BE0-9B80-3A74B05CF474}" type="presOf" srcId="{9B6C0004-10A6-4694-A3B0-D0AB845E81BE}" destId="{C3613D72-5872-4F20-B0CB-16D3EC8F46DB}" srcOrd="0" destOrd="0" presId="urn:microsoft.com/office/officeart/2005/8/layout/hProcess9"/>
    <dgm:cxn modelId="{834152D3-382E-40A9-9FC4-9B5ADF881D2E}" srcId="{9B6C0004-10A6-4694-A3B0-D0AB845E81BE}" destId="{02DA93DF-B456-4246-94A3-08EACC344DD9}" srcOrd="0" destOrd="0" parTransId="{1EE12316-713B-4841-8D71-7C8F19195056}" sibTransId="{9CB60903-D22B-48C8-8297-84A45E138023}"/>
    <dgm:cxn modelId="{BBF9B476-2A15-442F-9808-E4E484D87B4F}" type="presOf" srcId="{02DA93DF-B456-4246-94A3-08EACC344DD9}" destId="{08BEBBAA-5D78-4CAB-A757-46028AFF62A4}" srcOrd="0" destOrd="0" presId="urn:microsoft.com/office/officeart/2005/8/layout/hProcess9"/>
    <dgm:cxn modelId="{2A1BC277-E582-41AA-B95B-E9D610A258F2}" type="presOf" srcId="{66A425B5-21E5-4135-B537-BF7AB2109A3A}" destId="{60214DCE-3CD1-4E98-A2A1-3739B010F0C2}" srcOrd="0" destOrd="0" presId="urn:microsoft.com/office/officeart/2005/8/layout/hProcess9"/>
    <dgm:cxn modelId="{7E53FDAF-3F5E-4886-B6E7-D5E3A2A57AFF}" type="presParOf" srcId="{C3613D72-5872-4F20-B0CB-16D3EC8F46DB}" destId="{AF5D09A0-276E-4755-BECB-973C5F6326B8}" srcOrd="0" destOrd="0" presId="urn:microsoft.com/office/officeart/2005/8/layout/hProcess9"/>
    <dgm:cxn modelId="{1E35B742-E6EC-4B92-8AC1-511EEED6A5CC}" type="presParOf" srcId="{C3613D72-5872-4F20-B0CB-16D3EC8F46DB}" destId="{14ADD1F1-6039-405F-BE79-2C93D0C10BB7}" srcOrd="1" destOrd="0" presId="urn:microsoft.com/office/officeart/2005/8/layout/hProcess9"/>
    <dgm:cxn modelId="{7AE42BA2-0718-4A94-8445-1E10F4F9EEC3}" type="presParOf" srcId="{14ADD1F1-6039-405F-BE79-2C93D0C10BB7}" destId="{08BEBBAA-5D78-4CAB-A757-46028AFF62A4}" srcOrd="0" destOrd="0" presId="urn:microsoft.com/office/officeart/2005/8/layout/hProcess9"/>
    <dgm:cxn modelId="{3A6D7ACC-37D8-4412-8D85-CCFDFA103A89}" type="presParOf" srcId="{14ADD1F1-6039-405F-BE79-2C93D0C10BB7}" destId="{A5CF8328-298C-413A-9FA9-1F74E39ECFC1}" srcOrd="1" destOrd="0" presId="urn:microsoft.com/office/officeart/2005/8/layout/hProcess9"/>
    <dgm:cxn modelId="{BAD85C62-B5E4-4DC1-864D-20A68C0FF68B}" type="presParOf" srcId="{14ADD1F1-6039-405F-BE79-2C93D0C10BB7}" destId="{60214DCE-3CD1-4E98-A2A1-3739B010F0C2}" srcOrd="2" destOrd="0" presId="urn:microsoft.com/office/officeart/2005/8/layout/hProcess9"/>
    <dgm:cxn modelId="{BF904116-53E0-4164-837E-2105B2A9EEEC}" type="presParOf" srcId="{14ADD1F1-6039-405F-BE79-2C93D0C10BB7}" destId="{23172C57-936D-42C3-A984-5923EC7D6153}" srcOrd="3" destOrd="0" presId="urn:microsoft.com/office/officeart/2005/8/layout/hProcess9"/>
    <dgm:cxn modelId="{BA2AB811-69C7-4591-97B7-DA32F309F70C}" type="presParOf" srcId="{14ADD1F1-6039-405F-BE79-2C93D0C10BB7}" destId="{9C9E4D2B-B3C0-4DC4-BD29-5F14547D8CB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58F67-1F5B-42C5-9D99-B324F81CF479}">
      <dsp:nvSpPr>
        <dsp:cNvPr id="0" name=""/>
        <dsp:cNvSpPr/>
      </dsp:nvSpPr>
      <dsp:spPr>
        <a:xfrm>
          <a:off x="0" y="506528"/>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5A165B-C72D-449B-A5AD-46562DA1B62B}">
      <dsp:nvSpPr>
        <dsp:cNvPr id="0" name=""/>
        <dsp:cNvSpPr/>
      </dsp:nvSpPr>
      <dsp:spPr>
        <a:xfrm>
          <a:off x="525780" y="19448"/>
          <a:ext cx="7360920" cy="974160"/>
        </a:xfrm>
        <a:prstGeom prst="roundRect">
          <a:avLst/>
        </a:prstGeom>
        <a:solidFill>
          <a:srgbClr val="E41CA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977900">
            <a:lnSpc>
              <a:spcPct val="90000"/>
            </a:lnSpc>
            <a:spcBef>
              <a:spcPct val="0"/>
            </a:spcBef>
            <a:spcAft>
              <a:spcPct val="35000"/>
            </a:spcAft>
          </a:pPr>
          <a:r>
            <a:rPr lang="fi-FI" sz="2200" kern="1200" dirty="0"/>
            <a:t>1. </a:t>
          </a:r>
          <a:r>
            <a:rPr lang="fi-FI" sz="3200" kern="1200" dirty="0"/>
            <a:t>Uudistunut sosiaalihuoltolaki &amp; palvelutarpeen arviointi</a:t>
          </a:r>
        </a:p>
      </dsp:txBody>
      <dsp:txXfrm>
        <a:off x="573335" y="67003"/>
        <a:ext cx="7265810" cy="879050"/>
      </dsp:txXfrm>
    </dsp:sp>
    <dsp:sp modelId="{AEC5B954-1CAE-4D02-A5A8-B4056A15A769}">
      <dsp:nvSpPr>
        <dsp:cNvPr id="0" name=""/>
        <dsp:cNvSpPr/>
      </dsp:nvSpPr>
      <dsp:spPr>
        <a:xfrm>
          <a:off x="0" y="200340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65A2BB-AC30-4575-A53F-25168B71E5E1}">
      <dsp:nvSpPr>
        <dsp:cNvPr id="0" name=""/>
        <dsp:cNvSpPr/>
      </dsp:nvSpPr>
      <dsp:spPr>
        <a:xfrm>
          <a:off x="610183" y="1474128"/>
          <a:ext cx="7360920" cy="974160"/>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466850">
            <a:lnSpc>
              <a:spcPct val="90000"/>
            </a:lnSpc>
            <a:spcBef>
              <a:spcPct val="0"/>
            </a:spcBef>
            <a:spcAft>
              <a:spcPct val="35000"/>
            </a:spcAft>
          </a:pPr>
          <a:r>
            <a:rPr lang="fi-FI" sz="3300" kern="1200" dirty="0">
              <a:solidFill>
                <a:srgbClr val="FF0000"/>
              </a:solidFill>
            </a:rPr>
            <a:t>2. Asiakkaiden kokemukset</a:t>
          </a:r>
        </a:p>
      </dsp:txBody>
      <dsp:txXfrm>
        <a:off x="657738" y="1521683"/>
        <a:ext cx="7265810" cy="879050"/>
      </dsp:txXfrm>
    </dsp:sp>
    <dsp:sp modelId="{E85B1DBF-02B9-47D1-8836-6BC479847088}">
      <dsp:nvSpPr>
        <dsp:cNvPr id="0" name=""/>
        <dsp:cNvSpPr/>
      </dsp:nvSpPr>
      <dsp:spPr>
        <a:xfrm>
          <a:off x="0" y="350028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A63C5D-FDA3-451A-ABA5-C51C0B82189A}">
      <dsp:nvSpPr>
        <dsp:cNvPr id="0" name=""/>
        <dsp:cNvSpPr/>
      </dsp:nvSpPr>
      <dsp:spPr>
        <a:xfrm>
          <a:off x="590172" y="2871536"/>
          <a:ext cx="7360920" cy="974160"/>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466850">
            <a:lnSpc>
              <a:spcPct val="90000"/>
            </a:lnSpc>
            <a:spcBef>
              <a:spcPct val="0"/>
            </a:spcBef>
            <a:spcAft>
              <a:spcPct val="35000"/>
            </a:spcAft>
          </a:pPr>
          <a:r>
            <a:rPr lang="fi-FI" sz="3300" kern="1200" dirty="0"/>
            <a:t>3. Oma halu kehittyä ammattilaisena</a:t>
          </a:r>
        </a:p>
        <a:p>
          <a:pPr lvl="0" algn="l" defTabSz="1466850">
            <a:lnSpc>
              <a:spcPct val="90000"/>
            </a:lnSpc>
            <a:spcBef>
              <a:spcPct val="0"/>
            </a:spcBef>
            <a:spcAft>
              <a:spcPct val="35000"/>
            </a:spcAft>
          </a:pPr>
          <a:r>
            <a:rPr lang="fi-FI" sz="3300" kern="1200" dirty="0"/>
            <a:t>	</a:t>
          </a:r>
        </a:p>
      </dsp:txBody>
      <dsp:txXfrm>
        <a:off x="637727" y="2919091"/>
        <a:ext cx="7265810"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895E0-9E4E-4721-A493-090E1249A8CF}">
      <dsp:nvSpPr>
        <dsp:cNvPr id="0" name=""/>
        <dsp:cNvSpPr/>
      </dsp:nvSpPr>
      <dsp:spPr>
        <a:xfrm>
          <a:off x="3407869" y="266882"/>
          <a:ext cx="3785319" cy="3718942"/>
        </a:xfrm>
        <a:prstGeom prst="pie">
          <a:avLst>
            <a:gd name="adj1" fmla="val 16200000"/>
            <a:gd name="adj2" fmla="val 1800000"/>
          </a:avLst>
        </a:prstGeom>
        <a:solidFill>
          <a:srgbClr val="FD0F2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b="1" kern="1200" dirty="0">
              <a:solidFill>
                <a:schemeClr val="tx1"/>
              </a:solidFill>
              <a:latin typeface="Arial" panose="020B0604020202020204" pitchFamily="34" charset="0"/>
              <a:cs typeface="Arial" panose="020B0604020202020204" pitchFamily="34" charset="0"/>
            </a:rPr>
            <a:t>2. Luottamussuhteen rakentuminen</a:t>
          </a:r>
        </a:p>
      </dsp:txBody>
      <dsp:txXfrm>
        <a:off x="5402823" y="1054943"/>
        <a:ext cx="1351899" cy="1106828"/>
      </dsp:txXfrm>
    </dsp:sp>
    <dsp:sp modelId="{B5E280D7-614C-4257-902C-EB04EEB3BB8F}">
      <dsp:nvSpPr>
        <dsp:cNvPr id="0" name=""/>
        <dsp:cNvSpPr/>
      </dsp:nvSpPr>
      <dsp:spPr>
        <a:xfrm>
          <a:off x="3397689" y="429331"/>
          <a:ext cx="3655123" cy="3655123"/>
        </a:xfrm>
        <a:prstGeom prst="pie">
          <a:avLst>
            <a:gd name="adj1" fmla="val 1800000"/>
            <a:gd name="adj2" fmla="val 900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kern="1200" dirty="0">
              <a:solidFill>
                <a:schemeClr val="tx1"/>
              </a:solidFill>
            </a:rPr>
            <a:t> 3. Asiakkaan osallisuus</a:t>
          </a:r>
        </a:p>
      </dsp:txBody>
      <dsp:txXfrm>
        <a:off x="4267956" y="2800810"/>
        <a:ext cx="1958102" cy="957294"/>
      </dsp:txXfrm>
    </dsp:sp>
    <dsp:sp modelId="{0D776E4F-6652-452B-BF01-6361DE963AE3}">
      <dsp:nvSpPr>
        <dsp:cNvPr id="0" name=""/>
        <dsp:cNvSpPr/>
      </dsp:nvSpPr>
      <dsp:spPr>
        <a:xfrm>
          <a:off x="3322411" y="298791"/>
          <a:ext cx="3655123" cy="3655123"/>
        </a:xfrm>
        <a:prstGeom prst="pie">
          <a:avLst>
            <a:gd name="adj1" fmla="val 9000000"/>
            <a:gd name="adj2" fmla="val 1620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i-FI" sz="1800" b="1" kern="1200" dirty="0">
              <a:solidFill>
                <a:schemeClr val="tx1"/>
              </a:solidFill>
            </a:rPr>
            <a:t>1. Arvostava kohtaaminen</a:t>
          </a:r>
        </a:p>
      </dsp:txBody>
      <dsp:txXfrm>
        <a:off x="3745796" y="1073329"/>
        <a:ext cx="1305401" cy="1087834"/>
      </dsp:txXfrm>
    </dsp:sp>
    <dsp:sp modelId="{34849205-DD06-4EB0-8302-454BA8EAF0DC}">
      <dsp:nvSpPr>
        <dsp:cNvPr id="0" name=""/>
        <dsp:cNvSpPr/>
      </dsp:nvSpPr>
      <dsp:spPr>
        <a:xfrm>
          <a:off x="3246335" y="72202"/>
          <a:ext cx="4107663" cy="4107663"/>
        </a:xfrm>
        <a:prstGeom prst="circularArrow">
          <a:avLst>
            <a:gd name="adj1" fmla="val 5085"/>
            <a:gd name="adj2" fmla="val 327528"/>
            <a:gd name="adj3" fmla="val 1472472"/>
            <a:gd name="adj4" fmla="val 16199432"/>
            <a:gd name="adj5" fmla="val 5932"/>
          </a:avLst>
        </a:prstGeom>
        <a:solidFill>
          <a:schemeClr val="tx1"/>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81D681CE-39C2-46EC-9F17-C991EF1C4875}">
      <dsp:nvSpPr>
        <dsp:cNvPr id="0" name=""/>
        <dsp:cNvSpPr/>
      </dsp:nvSpPr>
      <dsp:spPr>
        <a:xfrm>
          <a:off x="3171419" y="202831"/>
          <a:ext cx="4107663" cy="4107663"/>
        </a:xfrm>
        <a:prstGeom prst="circularArrow">
          <a:avLst>
            <a:gd name="adj1" fmla="val 5085"/>
            <a:gd name="adj2" fmla="val 327528"/>
            <a:gd name="adj3" fmla="val 8671970"/>
            <a:gd name="adj4" fmla="val 1800502"/>
            <a:gd name="adj5" fmla="val 5932"/>
          </a:avLst>
        </a:prstGeom>
        <a:solidFill>
          <a:schemeClr val="tx1"/>
        </a:solidFill>
        <a:ln>
          <a:solidFill>
            <a:schemeClr val="tx1"/>
          </a:solidFill>
        </a:ln>
        <a:effectLst/>
      </dsp:spPr>
      <dsp:style>
        <a:lnRef idx="0">
          <a:scrgbClr r="0" g="0" b="0"/>
        </a:lnRef>
        <a:fillRef idx="1">
          <a:scrgbClr r="0" g="0" b="0"/>
        </a:fillRef>
        <a:effectRef idx="0">
          <a:scrgbClr r="0" g="0" b="0"/>
        </a:effectRef>
        <a:fontRef idx="minor">
          <a:schemeClr val="lt1"/>
        </a:fontRef>
      </dsp:style>
    </dsp:sp>
    <dsp:sp modelId="{EB1F673C-9912-4BC6-AA97-33B91176D6C8}">
      <dsp:nvSpPr>
        <dsp:cNvPr id="0" name=""/>
        <dsp:cNvSpPr/>
      </dsp:nvSpPr>
      <dsp:spPr>
        <a:xfrm>
          <a:off x="3095839" y="72521"/>
          <a:ext cx="4107663" cy="4107663"/>
        </a:xfrm>
        <a:prstGeom prst="circularArrow">
          <a:avLst>
            <a:gd name="adj1" fmla="val 5085"/>
            <a:gd name="adj2" fmla="val 327528"/>
            <a:gd name="adj3" fmla="val 15873039"/>
            <a:gd name="adj4" fmla="val 9000000"/>
            <a:gd name="adj5" fmla="val 5932"/>
          </a:avLst>
        </a:prstGeom>
        <a:solidFill>
          <a:schemeClr val="tx1"/>
        </a:solidFill>
        <a:ln>
          <a:solidFill>
            <a:schemeClr val="tx1"/>
          </a:solid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D09A0-276E-4755-BECB-973C5F6326B8}">
      <dsp:nvSpPr>
        <dsp:cNvPr id="0" name=""/>
        <dsp:cNvSpPr/>
      </dsp:nvSpPr>
      <dsp:spPr>
        <a:xfrm>
          <a:off x="328612" y="0"/>
          <a:ext cx="3724275" cy="2428875"/>
        </a:xfrm>
        <a:prstGeom prst="rightArrow">
          <a:avLst/>
        </a:prstGeom>
        <a:solidFill>
          <a:srgbClr val="5B9BD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08BEBBAA-5D78-4CAB-A757-46028AFF62A4}">
      <dsp:nvSpPr>
        <dsp:cNvPr id="0" name=""/>
        <dsp:cNvSpPr/>
      </dsp:nvSpPr>
      <dsp:spPr>
        <a:xfrm>
          <a:off x="0" y="735890"/>
          <a:ext cx="1595099" cy="97155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buNone/>
          </a:pPr>
          <a:r>
            <a:rPr lang="fi-FI" sz="1000" kern="1200" dirty="0">
              <a:solidFill>
                <a:sysClr val="window" lastClr="FFFFFF"/>
              </a:solidFill>
              <a:latin typeface="Calibri"/>
              <a:ea typeface="+mn-ea"/>
              <a:cs typeface="+mn-cs"/>
            </a:rPr>
            <a:t>Hakemus (asiakas itse)</a:t>
          </a:r>
        </a:p>
        <a:p>
          <a:pPr lvl="0" algn="ctr" defTabSz="444500">
            <a:lnSpc>
              <a:spcPct val="90000"/>
            </a:lnSpc>
            <a:spcBef>
              <a:spcPct val="0"/>
            </a:spcBef>
            <a:spcAft>
              <a:spcPct val="35000"/>
            </a:spcAft>
            <a:buNone/>
          </a:pPr>
          <a:r>
            <a:rPr lang="fi-FI" sz="1000" kern="1200" dirty="0">
              <a:solidFill>
                <a:sysClr val="window" lastClr="FFFFFF"/>
              </a:solidFill>
              <a:latin typeface="Calibri"/>
              <a:ea typeface="+mn-ea"/>
              <a:cs typeface="+mn-cs"/>
            </a:rPr>
            <a:t>tai </a:t>
          </a:r>
        </a:p>
        <a:p>
          <a:pPr lvl="0" algn="ctr" defTabSz="444500">
            <a:lnSpc>
              <a:spcPct val="90000"/>
            </a:lnSpc>
            <a:spcBef>
              <a:spcPct val="0"/>
            </a:spcBef>
            <a:spcAft>
              <a:spcPct val="35000"/>
            </a:spcAft>
            <a:buNone/>
          </a:pPr>
          <a:r>
            <a:rPr lang="fi-FI" sz="1000" kern="1200" dirty="0">
              <a:solidFill>
                <a:sysClr val="window" lastClr="FFFFFF"/>
              </a:solidFill>
              <a:latin typeface="Calibri"/>
              <a:ea typeface="+mn-ea"/>
              <a:cs typeface="+mn-cs"/>
            </a:rPr>
            <a:t>Ilmoitus (viranomaistaho tai joku muu) </a:t>
          </a:r>
        </a:p>
      </dsp:txBody>
      <dsp:txXfrm>
        <a:off x="47427" y="783317"/>
        <a:ext cx="1500245" cy="876696"/>
      </dsp:txXfrm>
    </dsp:sp>
    <dsp:sp modelId="{60214DCE-3CD1-4E98-A2A1-3739B010F0C2}">
      <dsp:nvSpPr>
        <dsp:cNvPr id="0" name=""/>
        <dsp:cNvSpPr/>
      </dsp:nvSpPr>
      <dsp:spPr>
        <a:xfrm>
          <a:off x="1661868" y="728662"/>
          <a:ext cx="1326430" cy="97155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buNone/>
          </a:pPr>
          <a:r>
            <a:rPr lang="fi-FI" sz="1000" kern="1200" dirty="0">
              <a:solidFill>
                <a:sysClr val="window" lastClr="FFFFFF"/>
              </a:solidFill>
              <a:latin typeface="Calibri"/>
              <a:ea typeface="+mn-ea"/>
              <a:cs typeface="+mn-cs"/>
            </a:rPr>
            <a:t>Vireillepano (asia kirjataan järjestelmään) 	</a:t>
          </a:r>
        </a:p>
      </dsp:txBody>
      <dsp:txXfrm>
        <a:off x="1709295" y="776089"/>
        <a:ext cx="1231576" cy="876696"/>
      </dsp:txXfrm>
    </dsp:sp>
    <dsp:sp modelId="{9C9E4D2B-B3C0-4DC4-BD29-5F14547D8CBB}">
      <dsp:nvSpPr>
        <dsp:cNvPr id="0" name=""/>
        <dsp:cNvSpPr/>
      </dsp:nvSpPr>
      <dsp:spPr>
        <a:xfrm>
          <a:off x="3054621" y="728662"/>
          <a:ext cx="1326430" cy="97155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buNone/>
          </a:pPr>
          <a:r>
            <a:rPr lang="fi-FI" sz="1000" kern="1200">
              <a:solidFill>
                <a:sysClr val="window" lastClr="FFFFFF"/>
              </a:solidFill>
              <a:latin typeface="Calibri"/>
              <a:ea typeface="+mn-ea"/>
              <a:cs typeface="+mn-cs"/>
            </a:rPr>
            <a:t>Selvitystä Palvelutarpeen arvioinnin aikana-&gt;</a:t>
          </a:r>
        </a:p>
        <a:p>
          <a:pPr lvl="0" algn="ctr" defTabSz="444500">
            <a:lnSpc>
              <a:spcPct val="90000"/>
            </a:lnSpc>
            <a:spcBef>
              <a:spcPct val="0"/>
            </a:spcBef>
            <a:spcAft>
              <a:spcPct val="35000"/>
            </a:spcAft>
            <a:buNone/>
          </a:pPr>
          <a:r>
            <a:rPr lang="fi-FI" sz="1000" kern="1200">
              <a:solidFill>
                <a:sysClr val="window" lastClr="FFFFFF"/>
              </a:solidFill>
              <a:latin typeface="Calibri"/>
              <a:ea typeface="+mn-ea"/>
              <a:cs typeface="+mn-cs"/>
            </a:rPr>
            <a:t>Päätös</a:t>
          </a:r>
        </a:p>
      </dsp:txBody>
      <dsp:txXfrm>
        <a:off x="3102048" y="776089"/>
        <a:ext cx="1231576" cy="8766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2B9D165-9E28-493C-8F9E-E2CD455DB353}" type="datetimeFigureOut">
              <a:rPr lang="en-US" smtClean="0"/>
              <a:t>4/9/2019</a:t>
            </a:fld>
            <a:endParaRPr lang="en-US"/>
          </a:p>
        </p:txBody>
      </p:sp>
      <p:sp>
        <p:nvSpPr>
          <p:cNvPr id="4" name="Alatunnisteen paikkamerkki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Dian numeron paikkamerkki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8593414-A151-4885-BB14-255FF1C45AED}" type="slidenum">
              <a:rPr lang="en-US" smtClean="0"/>
              <a:t>‹#›</a:t>
            </a:fld>
            <a:endParaRPr lang="en-US"/>
          </a:p>
        </p:txBody>
      </p:sp>
    </p:spTree>
    <p:extLst>
      <p:ext uri="{BB962C8B-B14F-4D97-AF65-F5344CB8AC3E}">
        <p14:creationId xmlns:p14="http://schemas.microsoft.com/office/powerpoint/2010/main" val="3972126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29F852E-E3B5-4CD7-BADD-4830CC60D2C5}" type="datetimeFigureOut">
              <a:rPr lang="en-US" smtClean="0"/>
              <a:t>4/9/2019</a:t>
            </a:fld>
            <a:endParaRPr lang="en-US"/>
          </a:p>
        </p:txBody>
      </p:sp>
      <p:sp>
        <p:nvSpPr>
          <p:cNvPr id="4" name="Dian kuvan paikkamerkki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Huomautusten paikkamerkki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6" name="Alatunnisteen paikkamerkki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Dian numeron paikkamerkki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670D627-4B90-41F6-8AF2-0BA0CB35013B}" type="slidenum">
              <a:rPr lang="en-US" smtClean="0"/>
              <a:t>‹#›</a:t>
            </a:fld>
            <a:endParaRPr lang="en-US"/>
          </a:p>
        </p:txBody>
      </p:sp>
    </p:spTree>
    <p:extLst>
      <p:ext uri="{BB962C8B-B14F-4D97-AF65-F5344CB8AC3E}">
        <p14:creationId xmlns:p14="http://schemas.microsoft.com/office/powerpoint/2010/main" val="113270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a:t>
            </a:fld>
            <a:endParaRPr lang="en-US"/>
          </a:p>
        </p:txBody>
      </p:sp>
    </p:spTree>
    <p:extLst>
      <p:ext uri="{BB962C8B-B14F-4D97-AF65-F5344CB8AC3E}">
        <p14:creationId xmlns:p14="http://schemas.microsoft.com/office/powerpoint/2010/main" val="629556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10</a:t>
            </a:fld>
            <a:endParaRPr lang="en-US"/>
          </a:p>
        </p:txBody>
      </p:sp>
    </p:spTree>
    <p:extLst>
      <p:ext uri="{BB962C8B-B14F-4D97-AF65-F5344CB8AC3E}">
        <p14:creationId xmlns:p14="http://schemas.microsoft.com/office/powerpoint/2010/main" val="3450157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11</a:t>
            </a:fld>
            <a:endParaRPr lang="en-US"/>
          </a:p>
        </p:txBody>
      </p:sp>
    </p:spTree>
    <p:extLst>
      <p:ext uri="{BB962C8B-B14F-4D97-AF65-F5344CB8AC3E}">
        <p14:creationId xmlns:p14="http://schemas.microsoft.com/office/powerpoint/2010/main" val="3950217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12</a:t>
            </a:fld>
            <a:endParaRPr lang="en-US"/>
          </a:p>
        </p:txBody>
      </p:sp>
    </p:spTree>
    <p:extLst>
      <p:ext uri="{BB962C8B-B14F-4D97-AF65-F5344CB8AC3E}">
        <p14:creationId xmlns:p14="http://schemas.microsoft.com/office/powerpoint/2010/main" val="1078037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13</a:t>
            </a:fld>
            <a:endParaRPr lang="en-US"/>
          </a:p>
        </p:txBody>
      </p:sp>
    </p:spTree>
    <p:extLst>
      <p:ext uri="{BB962C8B-B14F-4D97-AF65-F5344CB8AC3E}">
        <p14:creationId xmlns:p14="http://schemas.microsoft.com/office/powerpoint/2010/main" val="957618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14</a:t>
            </a:fld>
            <a:endParaRPr lang="en-US"/>
          </a:p>
        </p:txBody>
      </p:sp>
    </p:spTree>
    <p:extLst>
      <p:ext uri="{BB962C8B-B14F-4D97-AF65-F5344CB8AC3E}">
        <p14:creationId xmlns:p14="http://schemas.microsoft.com/office/powerpoint/2010/main" val="769400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15</a:t>
            </a:fld>
            <a:endParaRPr lang="en-US"/>
          </a:p>
        </p:txBody>
      </p:sp>
    </p:spTree>
    <p:extLst>
      <p:ext uri="{BB962C8B-B14F-4D97-AF65-F5344CB8AC3E}">
        <p14:creationId xmlns:p14="http://schemas.microsoft.com/office/powerpoint/2010/main" val="1698978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16</a:t>
            </a:fld>
            <a:endParaRPr lang="en-US"/>
          </a:p>
        </p:txBody>
      </p:sp>
    </p:spTree>
    <p:extLst>
      <p:ext uri="{BB962C8B-B14F-4D97-AF65-F5344CB8AC3E}">
        <p14:creationId xmlns:p14="http://schemas.microsoft.com/office/powerpoint/2010/main" val="1324728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17</a:t>
            </a:fld>
            <a:endParaRPr lang="en-US"/>
          </a:p>
        </p:txBody>
      </p:sp>
    </p:spTree>
    <p:extLst>
      <p:ext uri="{BB962C8B-B14F-4D97-AF65-F5344CB8AC3E}">
        <p14:creationId xmlns:p14="http://schemas.microsoft.com/office/powerpoint/2010/main" val="2156556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18</a:t>
            </a:fld>
            <a:endParaRPr lang="en-US"/>
          </a:p>
        </p:txBody>
      </p:sp>
    </p:spTree>
    <p:extLst>
      <p:ext uri="{BB962C8B-B14F-4D97-AF65-F5344CB8AC3E}">
        <p14:creationId xmlns:p14="http://schemas.microsoft.com/office/powerpoint/2010/main" val="3540164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19</a:t>
            </a:fld>
            <a:endParaRPr lang="en-US"/>
          </a:p>
        </p:txBody>
      </p:sp>
    </p:spTree>
    <p:extLst>
      <p:ext uri="{BB962C8B-B14F-4D97-AF65-F5344CB8AC3E}">
        <p14:creationId xmlns:p14="http://schemas.microsoft.com/office/powerpoint/2010/main" val="4239198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a:t>
            </a:fld>
            <a:endParaRPr lang="en-US"/>
          </a:p>
        </p:txBody>
      </p:sp>
    </p:spTree>
    <p:extLst>
      <p:ext uri="{BB962C8B-B14F-4D97-AF65-F5344CB8AC3E}">
        <p14:creationId xmlns:p14="http://schemas.microsoft.com/office/powerpoint/2010/main" val="1448933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20</a:t>
            </a:fld>
            <a:endParaRPr lang="en-US"/>
          </a:p>
        </p:txBody>
      </p:sp>
    </p:spTree>
    <p:extLst>
      <p:ext uri="{BB962C8B-B14F-4D97-AF65-F5344CB8AC3E}">
        <p14:creationId xmlns:p14="http://schemas.microsoft.com/office/powerpoint/2010/main" val="19766678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21</a:t>
            </a:fld>
            <a:endParaRPr lang="en-US"/>
          </a:p>
        </p:txBody>
      </p:sp>
    </p:spTree>
    <p:extLst>
      <p:ext uri="{BB962C8B-B14F-4D97-AF65-F5344CB8AC3E}">
        <p14:creationId xmlns:p14="http://schemas.microsoft.com/office/powerpoint/2010/main" val="2005810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22</a:t>
            </a:fld>
            <a:endParaRPr lang="en-US"/>
          </a:p>
        </p:txBody>
      </p:sp>
    </p:spTree>
    <p:extLst>
      <p:ext uri="{BB962C8B-B14F-4D97-AF65-F5344CB8AC3E}">
        <p14:creationId xmlns:p14="http://schemas.microsoft.com/office/powerpoint/2010/main" val="1573093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23</a:t>
            </a:fld>
            <a:endParaRPr lang="en-US"/>
          </a:p>
        </p:txBody>
      </p:sp>
    </p:spTree>
    <p:extLst>
      <p:ext uri="{BB962C8B-B14F-4D97-AF65-F5344CB8AC3E}">
        <p14:creationId xmlns:p14="http://schemas.microsoft.com/office/powerpoint/2010/main" val="3788324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24</a:t>
            </a:fld>
            <a:endParaRPr lang="en-US"/>
          </a:p>
        </p:txBody>
      </p:sp>
    </p:spTree>
    <p:extLst>
      <p:ext uri="{BB962C8B-B14F-4D97-AF65-F5344CB8AC3E}">
        <p14:creationId xmlns:p14="http://schemas.microsoft.com/office/powerpoint/2010/main" val="3172637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25</a:t>
            </a:fld>
            <a:endParaRPr lang="en-US"/>
          </a:p>
        </p:txBody>
      </p:sp>
    </p:spTree>
    <p:extLst>
      <p:ext uri="{BB962C8B-B14F-4D97-AF65-F5344CB8AC3E}">
        <p14:creationId xmlns:p14="http://schemas.microsoft.com/office/powerpoint/2010/main" val="1354017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26</a:t>
            </a:fld>
            <a:endParaRPr lang="en-US"/>
          </a:p>
        </p:txBody>
      </p:sp>
    </p:spTree>
    <p:extLst>
      <p:ext uri="{BB962C8B-B14F-4D97-AF65-F5344CB8AC3E}">
        <p14:creationId xmlns:p14="http://schemas.microsoft.com/office/powerpoint/2010/main" val="299577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3</a:t>
            </a:fld>
            <a:endParaRPr lang="en-US"/>
          </a:p>
        </p:txBody>
      </p:sp>
    </p:spTree>
    <p:extLst>
      <p:ext uri="{BB962C8B-B14F-4D97-AF65-F5344CB8AC3E}">
        <p14:creationId xmlns:p14="http://schemas.microsoft.com/office/powerpoint/2010/main" val="492803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4</a:t>
            </a:fld>
            <a:endParaRPr lang="en-US"/>
          </a:p>
        </p:txBody>
      </p:sp>
    </p:spTree>
    <p:extLst>
      <p:ext uri="{BB962C8B-B14F-4D97-AF65-F5344CB8AC3E}">
        <p14:creationId xmlns:p14="http://schemas.microsoft.com/office/powerpoint/2010/main" val="2395128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5</a:t>
            </a:fld>
            <a:endParaRPr lang="en-US"/>
          </a:p>
        </p:txBody>
      </p:sp>
    </p:spTree>
    <p:extLst>
      <p:ext uri="{BB962C8B-B14F-4D97-AF65-F5344CB8AC3E}">
        <p14:creationId xmlns:p14="http://schemas.microsoft.com/office/powerpoint/2010/main" val="308971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6</a:t>
            </a:fld>
            <a:endParaRPr lang="en-US"/>
          </a:p>
        </p:txBody>
      </p:sp>
    </p:spTree>
    <p:extLst>
      <p:ext uri="{BB962C8B-B14F-4D97-AF65-F5344CB8AC3E}">
        <p14:creationId xmlns:p14="http://schemas.microsoft.com/office/powerpoint/2010/main" val="3940057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7</a:t>
            </a:fld>
            <a:endParaRPr lang="en-US"/>
          </a:p>
        </p:txBody>
      </p:sp>
    </p:spTree>
    <p:extLst>
      <p:ext uri="{BB962C8B-B14F-4D97-AF65-F5344CB8AC3E}">
        <p14:creationId xmlns:p14="http://schemas.microsoft.com/office/powerpoint/2010/main" val="87742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8</a:t>
            </a:fld>
            <a:endParaRPr lang="en-US"/>
          </a:p>
        </p:txBody>
      </p:sp>
    </p:spTree>
    <p:extLst>
      <p:ext uri="{BB962C8B-B14F-4D97-AF65-F5344CB8AC3E}">
        <p14:creationId xmlns:p14="http://schemas.microsoft.com/office/powerpoint/2010/main" val="1641217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US"/>
          </a:p>
        </p:txBody>
      </p:sp>
      <p:sp>
        <p:nvSpPr>
          <p:cNvPr id="4" name="Dian numeron paikkamerkki 3"/>
          <p:cNvSpPr>
            <a:spLocks noGrp="1"/>
          </p:cNvSpPr>
          <p:nvPr>
            <p:ph type="sldNum" sz="quarter" idx="10"/>
          </p:nvPr>
        </p:nvSpPr>
        <p:spPr/>
        <p:txBody>
          <a:bodyPr/>
          <a:lstStyle/>
          <a:p>
            <a:fld id="{8670D627-4B90-41F6-8AF2-0BA0CB35013B}" type="slidenum">
              <a:rPr lang="en-US" smtClean="0"/>
              <a:t>9</a:t>
            </a:fld>
            <a:endParaRPr lang="en-US"/>
          </a:p>
        </p:txBody>
      </p:sp>
    </p:spTree>
    <p:extLst>
      <p:ext uri="{BB962C8B-B14F-4D97-AF65-F5344CB8AC3E}">
        <p14:creationId xmlns:p14="http://schemas.microsoft.com/office/powerpoint/2010/main" val="1757891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8F0FB814-DCC5-402A-B49F-2D96BA6CEC12}" type="datetimeFigureOut">
              <a:rPr lang="fi-FI" smtClean="0"/>
              <a:t>9.4.2019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1157758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F0FB814-DCC5-402A-B49F-2D96BA6CEC12}" type="datetimeFigureOut">
              <a:rPr lang="fi-FI" smtClean="0"/>
              <a:t>9.4.2019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194081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F0FB814-DCC5-402A-B49F-2D96BA6CEC12}" type="datetimeFigureOut">
              <a:rPr lang="fi-FI" smtClean="0"/>
              <a:t>9.4.2019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21127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F0FB814-DCC5-402A-B49F-2D96BA6CEC12}" type="datetimeFigureOut">
              <a:rPr lang="fi-FI" smtClean="0"/>
              <a:t>9.4.2019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3530461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8F0FB814-DCC5-402A-B49F-2D96BA6CEC12}" type="datetimeFigureOut">
              <a:rPr lang="fi-FI" smtClean="0"/>
              <a:t>9.4.2019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54208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F0FB814-DCC5-402A-B49F-2D96BA6CEC12}" type="datetimeFigureOut">
              <a:rPr lang="fi-FI" smtClean="0"/>
              <a:t>9.4.2019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28245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F0FB814-DCC5-402A-B49F-2D96BA6CEC12}" type="datetimeFigureOut">
              <a:rPr lang="fi-FI" smtClean="0"/>
              <a:t>9.4.2019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295312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F0FB814-DCC5-402A-B49F-2D96BA6CEC12}" type="datetimeFigureOut">
              <a:rPr lang="fi-FI" smtClean="0"/>
              <a:t>9.4.2019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346639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F0FB814-DCC5-402A-B49F-2D96BA6CEC12}" type="datetimeFigureOut">
              <a:rPr lang="fi-FI" smtClean="0"/>
              <a:t>9.4.2019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207440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8F0FB814-DCC5-402A-B49F-2D96BA6CEC12}" type="datetimeFigureOut">
              <a:rPr lang="fi-FI" smtClean="0"/>
              <a:t>9.4.2019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158523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8F0FB814-DCC5-402A-B49F-2D96BA6CEC12}" type="datetimeFigureOut">
              <a:rPr lang="fi-FI" smtClean="0"/>
              <a:t>9.4.2019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E70A6D-B433-4539-998F-FFF6AFBC3076}" type="slidenum">
              <a:rPr lang="fi-FI" smtClean="0"/>
              <a:t>‹#›</a:t>
            </a:fld>
            <a:endParaRPr lang="fi-FI"/>
          </a:p>
        </p:txBody>
      </p:sp>
    </p:spTree>
    <p:extLst>
      <p:ext uri="{BB962C8B-B14F-4D97-AF65-F5344CB8AC3E}">
        <p14:creationId xmlns:p14="http://schemas.microsoft.com/office/powerpoint/2010/main" val="47984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FB814-DCC5-402A-B49F-2D96BA6CEC12}" type="datetimeFigureOut">
              <a:rPr lang="fi-FI" smtClean="0"/>
              <a:t>9.4.2019</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70A6D-B433-4539-998F-FFF6AFBC3076}" type="slidenum">
              <a:rPr lang="fi-FI" smtClean="0"/>
              <a:t>‹#›</a:t>
            </a:fld>
            <a:endParaRPr lang="fi-FI"/>
          </a:p>
        </p:txBody>
      </p:sp>
    </p:spTree>
    <p:extLst>
      <p:ext uri="{BB962C8B-B14F-4D97-AF65-F5344CB8AC3E}">
        <p14:creationId xmlns:p14="http://schemas.microsoft.com/office/powerpoint/2010/main" val="38059572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a:t>ARVOSTAVA KOHTAAMINEN SOSIAALITYÖSSÄ</a:t>
            </a:r>
            <a:br>
              <a:rPr lang="fi-FI" dirty="0"/>
            </a:br>
            <a:r>
              <a:rPr lang="fi-FI" dirty="0"/>
              <a:t>Autoetnografinen tutkimus palvelutarpeen arvioinnista</a:t>
            </a:r>
          </a:p>
        </p:txBody>
      </p:sp>
      <p:sp>
        <p:nvSpPr>
          <p:cNvPr id="3" name="Alaotsikko 2"/>
          <p:cNvSpPr>
            <a:spLocks noGrp="1"/>
          </p:cNvSpPr>
          <p:nvPr>
            <p:ph type="subTitle" idx="1"/>
          </p:nvPr>
        </p:nvSpPr>
        <p:spPr/>
        <p:txBody>
          <a:bodyPr/>
          <a:lstStyle/>
          <a:p>
            <a:r>
              <a:rPr lang="fi-FI" dirty="0"/>
              <a:t>Heli Virtanen</a:t>
            </a:r>
          </a:p>
          <a:p>
            <a:r>
              <a:rPr lang="fi-FI" dirty="0"/>
              <a:t>4.4.19</a:t>
            </a:r>
          </a:p>
          <a:p>
            <a:endParaRPr lang="fi-FI" dirty="0"/>
          </a:p>
        </p:txBody>
      </p:sp>
    </p:spTree>
    <p:extLst>
      <p:ext uri="{BB962C8B-B14F-4D97-AF65-F5344CB8AC3E}">
        <p14:creationId xmlns:p14="http://schemas.microsoft.com/office/powerpoint/2010/main" val="270943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Ammatillinen reflektio</a:t>
            </a:r>
          </a:p>
        </p:txBody>
      </p:sp>
      <p:sp>
        <p:nvSpPr>
          <p:cNvPr id="3" name="Sisällön paikkamerkki 2"/>
          <p:cNvSpPr>
            <a:spLocks noGrp="1"/>
          </p:cNvSpPr>
          <p:nvPr>
            <p:ph sz="half" idx="1"/>
          </p:nvPr>
        </p:nvSpPr>
        <p:spPr>
          <a:xfrm>
            <a:off x="838200" y="1825625"/>
            <a:ext cx="5181600" cy="4351338"/>
          </a:xfrm>
        </p:spPr>
        <p:txBody>
          <a:bodyPr>
            <a:normAutofit/>
          </a:bodyPr>
          <a:lstStyle/>
          <a:p>
            <a:endParaRPr lang="fi-FI" dirty="0">
              <a:solidFill>
                <a:srgbClr val="FF0000"/>
              </a:solidFill>
            </a:endParaRPr>
          </a:p>
          <a:p>
            <a:r>
              <a:rPr lang="fi-FI" dirty="0"/>
              <a:t>Reflektiiviseen ammattikäytäntöön kuuluu</a:t>
            </a:r>
          </a:p>
          <a:p>
            <a:pPr lvl="1"/>
            <a:r>
              <a:rPr lang="fi-FI" dirty="0"/>
              <a:t>oma havainnointi</a:t>
            </a:r>
          </a:p>
          <a:p>
            <a:pPr lvl="1"/>
            <a:r>
              <a:rPr lang="fi-FI" dirty="0"/>
              <a:t> ajattelun ja toiminnan sekä puitteiden jatkuva  kriittinen tiedostaminen ja arviointi</a:t>
            </a:r>
          </a:p>
          <a:p>
            <a:pPr lvl="1"/>
            <a:r>
              <a:rPr lang="fi-FI" dirty="0"/>
              <a:t>ongelmien vuorovaikutuksellinen tutkinta sekä</a:t>
            </a:r>
          </a:p>
          <a:p>
            <a:pPr lvl="1"/>
            <a:r>
              <a:rPr lang="fi-FI" dirty="0"/>
              <a:t>kokemuksellinen oppiminen toiminnan kehittämiseksi</a:t>
            </a:r>
          </a:p>
          <a:p>
            <a:endParaRPr lang="fi-FI" dirty="0"/>
          </a:p>
          <a:p>
            <a:pPr marL="0" indent="0">
              <a:buNone/>
            </a:pPr>
            <a:endParaRPr lang="fi-FI" dirty="0"/>
          </a:p>
          <a:p>
            <a:endParaRPr lang="fi-FI" dirty="0">
              <a:solidFill>
                <a:srgbClr val="FF0000"/>
              </a:solidFill>
            </a:endParaRPr>
          </a:p>
          <a:p>
            <a:endParaRPr lang="fi-FI" dirty="0"/>
          </a:p>
        </p:txBody>
      </p:sp>
      <p:sp>
        <p:nvSpPr>
          <p:cNvPr id="4" name="Sisällön paikkamerkki 3"/>
          <p:cNvSpPr>
            <a:spLocks noGrp="1"/>
          </p:cNvSpPr>
          <p:nvPr>
            <p:ph sz="half" idx="2"/>
          </p:nvPr>
        </p:nvSpPr>
        <p:spPr/>
        <p:txBody>
          <a:bodyPr>
            <a:normAutofit/>
          </a:bodyPr>
          <a:lstStyle/>
          <a:p>
            <a:r>
              <a:rPr lang="fi-FI" dirty="0"/>
              <a:t>Laura </a:t>
            </a:r>
            <a:r>
              <a:rPr lang="fi-FI" dirty="0" err="1"/>
              <a:t>Yliruka</a:t>
            </a:r>
            <a:r>
              <a:rPr lang="fi-FI" dirty="0"/>
              <a:t>; Kriittinen reflektointi merkityksellinen taito sosiaalityössä</a:t>
            </a:r>
          </a:p>
          <a:p>
            <a:r>
              <a:rPr lang="fi-FI" dirty="0"/>
              <a:t>Kriittisen reflektoinnin prosessi tarjoaa mahdollisuuden  oman kokemuksensa tarkasteluun</a:t>
            </a:r>
          </a:p>
          <a:p>
            <a:r>
              <a:rPr lang="fi-FI" dirty="0"/>
              <a:t>Kehitellyt reflektiivisen itse- ja vertaisarviointimenetelmän Kuvastin</a:t>
            </a:r>
          </a:p>
          <a:p>
            <a:endParaRPr lang="fi-FI" dirty="0"/>
          </a:p>
        </p:txBody>
      </p:sp>
    </p:spTree>
    <p:extLst>
      <p:ext uri="{BB962C8B-B14F-4D97-AF65-F5344CB8AC3E}">
        <p14:creationId xmlns:p14="http://schemas.microsoft.com/office/powerpoint/2010/main" val="38131436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circle(in)">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circle(in)">
                                      <p:cBhvr>
                                        <p:cTn id="37" dur="20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circle(in)">
                                      <p:cBhvr>
                                        <p:cTn id="4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Arvostava kohtaaminen</a:t>
            </a:r>
          </a:p>
        </p:txBody>
      </p:sp>
      <p:sp>
        <p:nvSpPr>
          <p:cNvPr id="3" name="Sisällön paikkamerkki 2"/>
          <p:cNvSpPr>
            <a:spLocks noGrp="1"/>
          </p:cNvSpPr>
          <p:nvPr>
            <p:ph idx="1"/>
          </p:nvPr>
        </p:nvSpPr>
        <p:spPr/>
        <p:txBody>
          <a:bodyPr>
            <a:normAutofit/>
          </a:bodyPr>
          <a:lstStyle/>
          <a:p>
            <a:r>
              <a:rPr lang="fi-FI" dirty="0"/>
              <a:t>Työntekijöiden kyky kohdata asiakas edellytys sille että asiakas tulee autetuksi</a:t>
            </a:r>
          </a:p>
          <a:p>
            <a:endParaRPr lang="fi-FI" dirty="0"/>
          </a:p>
          <a:p>
            <a:r>
              <a:rPr lang="fi-FI" dirty="0"/>
              <a:t>Työntekijä joka kommunikoi ikään kuin automaattiohjauksella, harvemmin saa välitettyä viestiään asiakkaalle</a:t>
            </a:r>
          </a:p>
          <a:p>
            <a:endParaRPr lang="fi-FI" dirty="0"/>
          </a:p>
          <a:p>
            <a:r>
              <a:rPr lang="fi-FI" dirty="0"/>
              <a:t>Asiakkaan kokemusta kohtaamisesta määrittelee työntekijän aito läsnäolo asiakastapaamisessa </a:t>
            </a:r>
          </a:p>
          <a:p>
            <a:pPr marL="914400" lvl="2" indent="0">
              <a:buNone/>
            </a:pPr>
            <a:endParaRPr lang="fi-FI" dirty="0"/>
          </a:p>
        </p:txBody>
      </p:sp>
    </p:spTree>
    <p:extLst>
      <p:ext uri="{BB962C8B-B14F-4D97-AF65-F5344CB8AC3E}">
        <p14:creationId xmlns:p14="http://schemas.microsoft.com/office/powerpoint/2010/main" val="41808515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Arvostava kohtaaminen</a:t>
            </a:r>
          </a:p>
        </p:txBody>
      </p:sp>
      <p:sp>
        <p:nvSpPr>
          <p:cNvPr id="3" name="Sisällön paikkamerkki 2"/>
          <p:cNvSpPr>
            <a:spLocks noGrp="1"/>
          </p:cNvSpPr>
          <p:nvPr>
            <p:ph idx="1"/>
          </p:nvPr>
        </p:nvSpPr>
        <p:spPr/>
        <p:txBody>
          <a:bodyPr>
            <a:normAutofit fontScale="92500" lnSpcReduction="20000"/>
          </a:bodyPr>
          <a:lstStyle/>
          <a:p>
            <a:pPr marL="0" indent="0">
              <a:buNone/>
            </a:pPr>
            <a:endParaRPr lang="fi-FI" dirty="0"/>
          </a:p>
          <a:p>
            <a:r>
              <a:rPr lang="fi-FI" dirty="0"/>
              <a:t>Erittäin tärkeää varata aikaa ja tilaa tunteiden käsittelylle</a:t>
            </a:r>
          </a:p>
          <a:p>
            <a:pPr marL="0" indent="0">
              <a:buNone/>
            </a:pPr>
            <a:endParaRPr lang="fi-FI" dirty="0"/>
          </a:p>
          <a:p>
            <a:r>
              <a:rPr lang="fi-FI" dirty="0"/>
              <a:t>Huomion kiinnittäminen työntekijän omiin tunteisiin auttavat työntekijää tutustumaan itseensä paremmin </a:t>
            </a:r>
          </a:p>
          <a:p>
            <a:pPr marL="0" indent="0">
              <a:buNone/>
            </a:pPr>
            <a:endParaRPr lang="fi-FI" dirty="0"/>
          </a:p>
          <a:p>
            <a:r>
              <a:rPr lang="fi-FI" dirty="0"/>
              <a:t>Työntekijän henkilökohtaisen elämänhistoriaan kuuluvat vaikeat asiat voivat käsittelemättöminä vaikeuttaa asiakkaan kohtaamista ja tehdä asiakastyöstä vaikeaa</a:t>
            </a:r>
          </a:p>
          <a:p>
            <a:r>
              <a:rPr lang="fi-FI" dirty="0"/>
              <a:t>Tunteet ovat osa kohtaamista, tiedontuotantoa ja työskentelyä</a:t>
            </a:r>
          </a:p>
          <a:p>
            <a:pPr lvl="1"/>
            <a:r>
              <a:rPr lang="fi-FI" dirty="0"/>
              <a:t>Edellyttää työntekijältä osallistumista myös tunneulottuvuuden tasolla</a:t>
            </a:r>
          </a:p>
          <a:p>
            <a:pPr lvl="1"/>
            <a:endParaRPr lang="fi-FI" dirty="0"/>
          </a:p>
          <a:p>
            <a:pPr marL="0" indent="0">
              <a:buNone/>
            </a:pPr>
            <a:endParaRPr lang="fi-FI" dirty="0"/>
          </a:p>
          <a:p>
            <a:pPr marL="914400" lvl="2" indent="0">
              <a:buNone/>
            </a:pPr>
            <a:endParaRPr lang="fi-FI" dirty="0"/>
          </a:p>
        </p:txBody>
      </p:sp>
    </p:spTree>
    <p:extLst>
      <p:ext uri="{BB962C8B-B14F-4D97-AF65-F5344CB8AC3E}">
        <p14:creationId xmlns:p14="http://schemas.microsoft.com/office/powerpoint/2010/main" val="33554207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Arvostavan kohtaamisen edistävät ja estävät tekijät</a:t>
            </a:r>
            <a:r>
              <a:rPr lang="en-US" dirty="0"/>
              <a:t/>
            </a:r>
            <a:br>
              <a:rPr lang="en-US" dirty="0"/>
            </a:b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2546419170"/>
              </p:ext>
            </p:extLst>
          </p:nvPr>
        </p:nvGraphicFramePr>
        <p:xfrm>
          <a:off x="1112108" y="1107583"/>
          <a:ext cx="10002360" cy="5754555"/>
        </p:xfrm>
        <a:graphic>
          <a:graphicData uri="http://schemas.openxmlformats.org/drawingml/2006/table">
            <a:tbl>
              <a:tblPr firstRow="1" firstCol="1" bandRow="1">
                <a:tableStyleId>{5C22544A-7EE6-4342-B048-85BDC9FD1C3A}</a:tableStyleId>
              </a:tblPr>
              <a:tblGrid>
                <a:gridCol w="5000619">
                  <a:extLst>
                    <a:ext uri="{9D8B030D-6E8A-4147-A177-3AD203B41FA5}">
                      <a16:colId xmlns:a16="http://schemas.microsoft.com/office/drawing/2014/main" xmlns="" val="20000"/>
                    </a:ext>
                  </a:extLst>
                </a:gridCol>
                <a:gridCol w="5001741">
                  <a:extLst>
                    <a:ext uri="{9D8B030D-6E8A-4147-A177-3AD203B41FA5}">
                      <a16:colId xmlns:a16="http://schemas.microsoft.com/office/drawing/2014/main" xmlns="" val="20001"/>
                    </a:ext>
                  </a:extLst>
                </a:gridCol>
              </a:tblGrid>
              <a:tr h="1015328">
                <a:tc>
                  <a:txBody>
                    <a:bodyPr/>
                    <a:lstStyle/>
                    <a:p>
                      <a:pPr marL="457200" algn="ctr">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Arvokasta kohtaamista edistäviä tekijöitä</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50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457200">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Arvokasta kohtaamista estäviä tekijöitä </a:t>
                      </a:r>
                      <a:endParaRPr lang="en-US" sz="1400" dirty="0">
                        <a:solidFill>
                          <a:schemeClr val="bg1"/>
                        </a:solidFill>
                        <a:effectLst/>
                        <a:latin typeface="Arial" panose="020B0604020202020204" pitchFamily="34" charset="0"/>
                        <a:cs typeface="Arial" panose="020B0604020202020204" pitchFamily="34" charset="0"/>
                      </a:endParaRPr>
                    </a:p>
                    <a:p>
                      <a:pPr marL="457200" algn="ctr">
                        <a:lnSpc>
                          <a:spcPct val="150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extLst>
                  <a:ext uri="{0D108BD9-81ED-4DB2-BD59-A6C34878D82A}">
                    <a16:rowId xmlns:a16="http://schemas.microsoft.com/office/drawing/2014/main" xmlns="" val="10000"/>
                  </a:ext>
                </a:extLst>
              </a:tr>
              <a:tr h="905643">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kanssa samanvertaisena oleminen, rinnalle asettuminen rinnalla kulkijana</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b="1" dirty="0">
                          <a:solidFill>
                            <a:schemeClr val="bg1"/>
                          </a:solidFill>
                          <a:effectLst/>
                          <a:latin typeface="Arial" panose="020B0604020202020204" pitchFamily="34" charset="0"/>
                          <a:cs typeface="Arial" panose="020B0604020202020204" pitchFamily="34" charset="0"/>
                        </a:rPr>
                        <a:t>Asiakkaan yläpuolelle asettuminen, asiakasta ”paremmin tietävänä ammattilaisena”</a:t>
                      </a:r>
                      <a:endParaRPr lang="en-US" sz="1400" b="1"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extLst>
                  <a:ext uri="{0D108BD9-81ED-4DB2-BD59-A6C34878D82A}">
                    <a16:rowId xmlns:a16="http://schemas.microsoft.com/office/drawing/2014/main" xmlns="" val="10001"/>
                  </a:ext>
                </a:extLst>
              </a:tr>
              <a:tr h="894670">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Ihmisarvon antaminen asiakkaalle</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b="1" dirty="0">
                          <a:solidFill>
                            <a:schemeClr val="bg1"/>
                          </a:solidFill>
                          <a:effectLst/>
                          <a:latin typeface="Arial" panose="020B0604020202020204" pitchFamily="34" charset="0"/>
                          <a:cs typeface="Arial" panose="020B0604020202020204" pitchFamily="34" charset="0"/>
                        </a:rPr>
                        <a:t>Roolin taakse meneminen (perustelemalla toimintaansa vain lakeihin, säädöksiin, kriteereihin vedoten) </a:t>
                      </a:r>
                      <a:endParaRPr lang="en-US" sz="1400" b="1"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extLst>
                  <a:ext uri="{0D108BD9-81ED-4DB2-BD59-A6C34878D82A}">
                    <a16:rowId xmlns:a16="http://schemas.microsoft.com/office/drawing/2014/main" xmlns="" val="10002"/>
                  </a:ext>
                </a:extLst>
              </a:tr>
              <a:tr h="715735">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hyväksyminen kokonaisvaltaisesti heikkouksineen ja hyvine puolineen</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457200" algn="just">
                        <a:lnSpc>
                          <a:spcPct val="107000"/>
                        </a:lnSpc>
                        <a:spcAft>
                          <a:spcPts val="0"/>
                        </a:spcAft>
                      </a:pPr>
                      <a:r>
                        <a:rPr lang="fi-FI" sz="1200" dirty="0">
                          <a:solidFill>
                            <a:schemeClr val="bg1"/>
                          </a:solidFill>
                          <a:effectLst/>
                        </a:rPr>
                        <a:t> </a:t>
                      </a:r>
                      <a:endParaRPr lang="en-US" sz="1200" dirty="0">
                        <a:solidFill>
                          <a:schemeClr val="bg1"/>
                        </a:solidFill>
                        <a:effectLst/>
                        <a:latin typeface="Calibri" panose="020F0502020204030204" pitchFamily="34" charset="0"/>
                        <a:ea typeface="SimSun" panose="02010600030101010101" pitchFamily="2" charset="-122"/>
                        <a:cs typeface="SimSun" panose="02010600030101010101" pitchFamily="2" charset="-122"/>
                      </a:endParaRPr>
                    </a:p>
                  </a:txBody>
                  <a:tcPr marL="54061" marR="54061" marT="0" marB="0">
                    <a:solidFill>
                      <a:srgbClr val="00B0F0"/>
                    </a:solidFill>
                  </a:tcPr>
                </a:tc>
                <a:extLst>
                  <a:ext uri="{0D108BD9-81ED-4DB2-BD59-A6C34878D82A}">
                    <a16:rowId xmlns:a16="http://schemas.microsoft.com/office/drawing/2014/main" xmlns="" val="10003"/>
                  </a:ext>
                </a:extLst>
              </a:tr>
              <a:tr h="804136">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aktiivinen ja osallistuva kuuntelu (aidosti kuunnella, esittää kysymyksiä, olla kiinnostunut)</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457200" algn="just">
                        <a:lnSpc>
                          <a:spcPct val="107000"/>
                        </a:lnSpc>
                        <a:spcAft>
                          <a:spcPts val="0"/>
                        </a:spcAft>
                      </a:pPr>
                      <a:r>
                        <a:rPr lang="fi-FI" sz="1200" dirty="0">
                          <a:solidFill>
                            <a:schemeClr val="bg1"/>
                          </a:solidFill>
                          <a:effectLst/>
                        </a:rPr>
                        <a:t> </a:t>
                      </a:r>
                      <a:endParaRPr lang="en-US" sz="1200" dirty="0">
                        <a:solidFill>
                          <a:schemeClr val="bg1"/>
                        </a:solidFill>
                        <a:effectLst/>
                        <a:latin typeface="Calibri" panose="020F0502020204030204" pitchFamily="34" charset="0"/>
                        <a:ea typeface="SimSun" panose="02010600030101010101" pitchFamily="2" charset="-122"/>
                        <a:cs typeface="SimSun" panose="02010600030101010101" pitchFamily="2" charset="-122"/>
                      </a:endParaRPr>
                    </a:p>
                  </a:txBody>
                  <a:tcPr marL="54061" marR="54061" marT="0" marB="0">
                    <a:solidFill>
                      <a:srgbClr val="00B0F0"/>
                    </a:solidFill>
                  </a:tcPr>
                </a:tc>
                <a:extLst>
                  <a:ext uri="{0D108BD9-81ED-4DB2-BD59-A6C34878D82A}">
                    <a16:rowId xmlns:a16="http://schemas.microsoft.com/office/drawing/2014/main" xmlns="" val="10004"/>
                  </a:ext>
                </a:extLst>
              </a:tr>
              <a:tr h="600860">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Keskeneräisyyden hyväksyminen itsessään työntekijänä ja ihmisenä</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457200" algn="just">
                        <a:lnSpc>
                          <a:spcPct val="107000"/>
                        </a:lnSpc>
                        <a:spcAft>
                          <a:spcPts val="0"/>
                        </a:spcAft>
                      </a:pPr>
                      <a:r>
                        <a:rPr lang="fi-FI" sz="1200" dirty="0">
                          <a:solidFill>
                            <a:schemeClr val="bg1"/>
                          </a:solidFill>
                          <a:effectLst/>
                        </a:rPr>
                        <a:t> </a:t>
                      </a:r>
                      <a:endParaRPr lang="en-US" sz="1200" dirty="0">
                        <a:solidFill>
                          <a:schemeClr val="bg1"/>
                        </a:solidFill>
                        <a:effectLst/>
                        <a:latin typeface="Calibri" panose="020F0502020204030204" pitchFamily="34" charset="0"/>
                        <a:ea typeface="SimSun" panose="02010600030101010101" pitchFamily="2" charset="-122"/>
                        <a:cs typeface="SimSun" panose="02010600030101010101" pitchFamily="2" charset="-122"/>
                      </a:endParaRPr>
                    </a:p>
                  </a:txBody>
                  <a:tcPr marL="54061" marR="54061" marT="0" marB="0">
                    <a:solidFill>
                      <a:srgbClr val="00B0F0"/>
                    </a:solidFill>
                  </a:tcPr>
                </a:tc>
                <a:extLst>
                  <a:ext uri="{0D108BD9-81ED-4DB2-BD59-A6C34878D82A}">
                    <a16:rowId xmlns:a16="http://schemas.microsoft.com/office/drawing/2014/main" xmlns="" val="10005"/>
                  </a:ext>
                </a:extLst>
              </a:tr>
              <a:tr h="715735">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Uskallus mennä lähelle asiakasta, olla avoin (tuntea kuitenkin ammatillisuuden rajansa)</a:t>
                      </a:r>
                      <a:endParaRPr lang="en-US" sz="1400" dirty="0">
                        <a:solidFill>
                          <a:schemeClr val="bg1"/>
                        </a:solidFill>
                        <a:effectLst/>
                        <a:latin typeface="Arial" panose="020B0604020202020204" pitchFamily="34" charset="0"/>
                        <a:cs typeface="Arial" panose="020B0604020202020204" pitchFamily="34" charset="0"/>
                      </a:endParaRPr>
                    </a:p>
                    <a:p>
                      <a:pPr marL="457200" algn="just">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4061" marR="54061" marT="0" marB="0">
                    <a:solidFill>
                      <a:srgbClr val="00B0F0"/>
                    </a:solidFill>
                  </a:tcPr>
                </a:tc>
                <a:tc>
                  <a:txBody>
                    <a:bodyPr/>
                    <a:lstStyle/>
                    <a:p>
                      <a:pPr marL="457200" algn="just">
                        <a:lnSpc>
                          <a:spcPct val="107000"/>
                        </a:lnSpc>
                        <a:spcAft>
                          <a:spcPts val="0"/>
                        </a:spcAft>
                      </a:pPr>
                      <a:r>
                        <a:rPr lang="fi-FI" sz="1200" dirty="0">
                          <a:solidFill>
                            <a:schemeClr val="bg1"/>
                          </a:solidFill>
                          <a:effectLst/>
                        </a:rPr>
                        <a:t> </a:t>
                      </a:r>
                      <a:endParaRPr lang="en-US" sz="1200" dirty="0">
                        <a:solidFill>
                          <a:schemeClr val="bg1"/>
                        </a:solidFill>
                        <a:effectLst/>
                        <a:latin typeface="Calibri" panose="020F0502020204030204" pitchFamily="34" charset="0"/>
                        <a:ea typeface="SimSun" panose="02010600030101010101" pitchFamily="2" charset="-122"/>
                        <a:cs typeface="SimSun" panose="02010600030101010101" pitchFamily="2" charset="-122"/>
                      </a:endParaRPr>
                    </a:p>
                  </a:txBody>
                  <a:tcPr marL="54061" marR="54061" marT="0" marB="0">
                    <a:solidFill>
                      <a:srgbClr val="00B0F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6040575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Vuorovaikutus</a:t>
            </a:r>
          </a:p>
        </p:txBody>
      </p:sp>
      <p:sp>
        <p:nvSpPr>
          <p:cNvPr id="3" name="Sisällön paikkamerkki 2"/>
          <p:cNvSpPr>
            <a:spLocks noGrp="1"/>
          </p:cNvSpPr>
          <p:nvPr>
            <p:ph idx="1"/>
          </p:nvPr>
        </p:nvSpPr>
        <p:spPr>
          <a:xfrm>
            <a:off x="464712" y="1529411"/>
            <a:ext cx="10515600" cy="4351338"/>
          </a:xfrm>
        </p:spPr>
        <p:txBody>
          <a:bodyPr>
            <a:normAutofit fontScale="92500" lnSpcReduction="20000"/>
          </a:bodyPr>
          <a:lstStyle/>
          <a:p>
            <a:pPr marL="0" indent="0">
              <a:buNone/>
            </a:pPr>
            <a:endParaRPr lang="fi-FI" dirty="0"/>
          </a:p>
          <a:p>
            <a:r>
              <a:rPr lang="fi-FI" dirty="0"/>
              <a:t>Merkityksellisimmät  kokemukset tapahtuvat ihmisten välillä </a:t>
            </a:r>
          </a:p>
          <a:p>
            <a:endParaRPr lang="fi-FI" dirty="0"/>
          </a:p>
          <a:p>
            <a:r>
              <a:rPr lang="fi-FI" dirty="0"/>
              <a:t>Kokemus kohtaamisen laadusta sidoksissa asiakkaan ja työntekijänväliseen vuorovaikutussuhteeseen</a:t>
            </a:r>
          </a:p>
          <a:p>
            <a:pPr marL="0" indent="0">
              <a:buNone/>
            </a:pPr>
            <a:endParaRPr lang="fi-FI" dirty="0"/>
          </a:p>
          <a:p>
            <a:r>
              <a:rPr lang="fi-FI" dirty="0"/>
              <a:t>Hyvän vuorovaikutuksen ainekset:</a:t>
            </a:r>
          </a:p>
          <a:p>
            <a:pPr lvl="1"/>
            <a:r>
              <a:rPr lang="fi-FI" dirty="0"/>
              <a:t>Empaattisuus -&gt; vastaa asiatasolla, järkeilee, on samassa tunnetasossa</a:t>
            </a:r>
          </a:p>
          <a:p>
            <a:pPr lvl="1"/>
            <a:r>
              <a:rPr lang="fi-FI" dirty="0"/>
              <a:t>Arvostus ja huolenpito -&gt; neutraali – ei myönteistä, eikä kielteistä</a:t>
            </a:r>
          </a:p>
          <a:p>
            <a:pPr lvl="1"/>
            <a:r>
              <a:rPr lang="fi-FI" dirty="0"/>
              <a:t>Aitous -&gt; ei ristiriitaa puheen ja muun viestinnän välillä</a:t>
            </a:r>
          </a:p>
          <a:p>
            <a:pPr lvl="1"/>
            <a:r>
              <a:rPr lang="fi-FI" dirty="0"/>
              <a:t>Henkilökohtaisuus -&gt; tarkkaa ja konkreettista puhetta asioista</a:t>
            </a:r>
          </a:p>
          <a:p>
            <a:pPr lvl="1"/>
            <a:r>
              <a:rPr lang="fi-FI" dirty="0"/>
              <a:t>Rohkeus tarttua avoimesti asioihin -&gt; kohtaa asiatasolla</a:t>
            </a:r>
          </a:p>
          <a:p>
            <a:pPr lvl="1"/>
            <a:endParaRPr lang="fi-FI" dirty="0"/>
          </a:p>
        </p:txBody>
      </p:sp>
    </p:spTree>
    <p:extLst>
      <p:ext uri="{BB962C8B-B14F-4D97-AF65-F5344CB8AC3E}">
        <p14:creationId xmlns:p14="http://schemas.microsoft.com/office/powerpoint/2010/main" val="9466632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Vuorovaikutus</a:t>
            </a:r>
          </a:p>
        </p:txBody>
      </p:sp>
      <p:sp>
        <p:nvSpPr>
          <p:cNvPr id="3" name="Sisällön paikkamerkki 2"/>
          <p:cNvSpPr>
            <a:spLocks noGrp="1"/>
          </p:cNvSpPr>
          <p:nvPr>
            <p:ph idx="1"/>
          </p:nvPr>
        </p:nvSpPr>
        <p:spPr/>
        <p:txBody>
          <a:bodyPr/>
          <a:lstStyle/>
          <a:p>
            <a:r>
              <a:rPr lang="fi-FI" dirty="0"/>
              <a:t>Mönkkönen Kaarina: </a:t>
            </a:r>
          </a:p>
          <a:p>
            <a:r>
              <a:rPr lang="fi-FI" dirty="0"/>
              <a:t>Viisi vuorovaikutuksen tasoa </a:t>
            </a:r>
          </a:p>
          <a:p>
            <a:pPr lvl="1"/>
            <a:r>
              <a:rPr lang="fi-FI" dirty="0"/>
              <a:t>1.tilanteessa olo, 2. sosiaalinen vaikuttaminen, 3. peli, 4. taso yhteistyö, 5.taso yhteistoiminta</a:t>
            </a:r>
          </a:p>
          <a:p>
            <a:r>
              <a:rPr lang="fi-FI" dirty="0"/>
              <a:t>Kolme vuorovaikutusorientaatiota</a:t>
            </a:r>
          </a:p>
          <a:p>
            <a:pPr lvl="1"/>
            <a:r>
              <a:rPr lang="fi-FI" dirty="0"/>
              <a:t>1.Asiantuntijakeskeisyys</a:t>
            </a:r>
          </a:p>
          <a:p>
            <a:pPr lvl="1"/>
            <a:r>
              <a:rPr lang="fi-FI" dirty="0"/>
              <a:t>2. Asiakaskeskeisyys</a:t>
            </a:r>
          </a:p>
          <a:p>
            <a:pPr lvl="1"/>
            <a:r>
              <a:rPr lang="fi-FI" dirty="0"/>
              <a:t>3. Dialogisuus</a:t>
            </a:r>
          </a:p>
        </p:txBody>
      </p:sp>
    </p:spTree>
    <p:extLst>
      <p:ext uri="{BB962C8B-B14F-4D97-AF65-F5344CB8AC3E}">
        <p14:creationId xmlns:p14="http://schemas.microsoft.com/office/powerpoint/2010/main" val="34203974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829962" y="-96194"/>
            <a:ext cx="10515600" cy="1325563"/>
          </a:xfrm>
        </p:spPr>
        <p:txBody>
          <a:bodyPr>
            <a:normAutofit fontScale="90000"/>
          </a:bodyPr>
          <a:lstStyle/>
          <a:p>
            <a:r>
              <a:rPr lang="fi-FI" dirty="0"/>
              <a:t> </a:t>
            </a:r>
            <a:r>
              <a:rPr lang="en-US" dirty="0"/>
              <a:t/>
            </a:r>
            <a:br>
              <a:rPr lang="en-US" dirty="0"/>
            </a:br>
            <a:r>
              <a:rPr lang="fi-FI" dirty="0"/>
              <a:t>Vuorovaikutusta edistäviä ja estäviä tekijöitä </a:t>
            </a:r>
            <a:r>
              <a:rPr lang="en-US" dirty="0"/>
              <a:t/>
            </a:r>
            <a:br>
              <a:rPr lang="en-US" dirty="0"/>
            </a:br>
            <a:endParaRPr lang="fi-FI" dirty="0"/>
          </a:p>
        </p:txBody>
      </p:sp>
      <p:graphicFrame>
        <p:nvGraphicFramePr>
          <p:cNvPr id="3" name="Taulukko 2"/>
          <p:cNvGraphicFramePr>
            <a:graphicFrameLocks noGrp="1"/>
          </p:cNvGraphicFramePr>
          <p:nvPr>
            <p:extLst>
              <p:ext uri="{D42A27DB-BD31-4B8C-83A1-F6EECF244321}">
                <p14:modId xmlns:p14="http://schemas.microsoft.com/office/powerpoint/2010/main" val="1958218543"/>
              </p:ext>
            </p:extLst>
          </p:nvPr>
        </p:nvGraphicFramePr>
        <p:xfrm>
          <a:off x="579548" y="862885"/>
          <a:ext cx="10766013" cy="6236306"/>
        </p:xfrm>
        <a:graphic>
          <a:graphicData uri="http://schemas.openxmlformats.org/drawingml/2006/table">
            <a:tbl>
              <a:tblPr firstRow="1" firstCol="1" bandRow="1">
                <a:tableStyleId>{5C22544A-7EE6-4342-B048-85BDC9FD1C3A}</a:tableStyleId>
              </a:tblPr>
              <a:tblGrid>
                <a:gridCol w="5495491">
                  <a:extLst>
                    <a:ext uri="{9D8B030D-6E8A-4147-A177-3AD203B41FA5}">
                      <a16:colId xmlns:a16="http://schemas.microsoft.com/office/drawing/2014/main" xmlns="" val="20000"/>
                    </a:ext>
                  </a:extLst>
                </a:gridCol>
                <a:gridCol w="5270522">
                  <a:extLst>
                    <a:ext uri="{9D8B030D-6E8A-4147-A177-3AD203B41FA5}">
                      <a16:colId xmlns:a16="http://schemas.microsoft.com/office/drawing/2014/main" xmlns="" val="20001"/>
                    </a:ext>
                  </a:extLst>
                </a:gridCol>
              </a:tblGrid>
              <a:tr h="592619">
                <a:tc>
                  <a:txBody>
                    <a:bodyPr/>
                    <a:lstStyle/>
                    <a:p>
                      <a:pPr algn="ctr">
                        <a:lnSpc>
                          <a:spcPct val="107000"/>
                        </a:lnSpc>
                        <a:spcAft>
                          <a:spcPts val="0"/>
                        </a:spcAft>
                      </a:pPr>
                      <a:r>
                        <a:rPr lang="fi-FI" sz="1400" u="sng" dirty="0">
                          <a:solidFill>
                            <a:schemeClr val="bg1"/>
                          </a:solidFill>
                          <a:effectLst/>
                          <a:latin typeface="Arial" panose="020B0604020202020204" pitchFamily="34" charset="0"/>
                          <a:cs typeface="Arial" panose="020B0604020202020204" pitchFamily="34" charset="0"/>
                        </a:rPr>
                        <a:t>Vuorovaikutusta edistäviä tekijöitä</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algn="ctr">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Vuorovaikusta estäviä tekijöitä</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0"/>
                  </a:ext>
                </a:extLst>
              </a:tr>
              <a:tr h="1055941">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Vuorovaikutustasojen ja vuorovaikutusorientaatioiden tiedostaminen ja sisäistäminen sekä niiden tunnistaminen asiakassuhteessa</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Vuorovaikutuksen liittyvän teorian tuntemattomuus ja sen käyttämättömyys</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1"/>
                  </a:ext>
                </a:extLst>
              </a:tr>
              <a:tr h="965492">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Kiintymyssuhdemallin tiedostaminen niin asiakkaan kuin itsenikin kohdalla</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a:solidFill>
                            <a:schemeClr val="bg1"/>
                          </a:solidFill>
                          <a:effectLst/>
                          <a:latin typeface="Arial" panose="020B0604020202020204" pitchFamily="34" charset="0"/>
                          <a:cs typeface="Arial" panose="020B0604020202020204" pitchFamily="34" charset="0"/>
                        </a:rPr>
                        <a:t>Oman elämänhistorian tunnistamattomuus, oman kiintymyssuhdemallin tuntemattomuus</a:t>
                      </a:r>
                      <a:endParaRPr lang="en-US" sz="140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a:solidFill>
                            <a:schemeClr val="bg1"/>
                          </a:solidFill>
                          <a:effectLst/>
                          <a:latin typeface="Arial" panose="020B0604020202020204" pitchFamily="34" charset="0"/>
                          <a:cs typeface="Arial" panose="020B0604020202020204" pitchFamily="34" charset="0"/>
                        </a:rPr>
                        <a:t> </a:t>
                      </a:r>
                      <a:endParaRPr lang="en-US" sz="140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2"/>
                  </a:ext>
                </a:extLst>
              </a:tr>
              <a:tr h="634552">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Perhekartoituksen tekeminen asiakkaan kanssa</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a:solidFill>
                            <a:schemeClr val="bg1"/>
                          </a:solidFill>
                          <a:effectLst/>
                          <a:latin typeface="Arial" panose="020B0604020202020204" pitchFamily="34" charset="0"/>
                          <a:cs typeface="Arial" panose="020B0604020202020204" pitchFamily="34" charset="0"/>
                        </a:rPr>
                        <a:t>Asiakkaan elämänhistoriasta nousevien ilmiöiden linkittämisen tiedostamattomuus </a:t>
                      </a:r>
                      <a:endParaRPr lang="en-US" sz="140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3"/>
                  </a:ext>
                </a:extLst>
              </a:tr>
              <a:tr h="1328899">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Omien elämänhistoriassa tapahtuneiden asioiden tiedostaminen ja niiden hyväksyminen sekä näiden kokemusten löytäminen mahdollisesti asiakkaan elämäntarinasta.</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kokonaisvaltaisen tilanteen hahmottamattomuus</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4"/>
                  </a:ext>
                </a:extLst>
              </a:tr>
              <a:tr h="1202238">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Oman toiminnan säännönmukainen reflektointi, näiden kokemusten tuoman opin sisäistäminen. Kokemusten jakaminen työyhteisössä</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marL="457200">
                        <a:lnSpc>
                          <a:spcPct val="107000"/>
                        </a:lnSpc>
                        <a:spcAft>
                          <a:spcPts val="0"/>
                        </a:spcAft>
                      </a:pPr>
                      <a:r>
                        <a:rPr lang="fi-FI" sz="1200" dirty="0">
                          <a:solidFill>
                            <a:schemeClr val="bg1"/>
                          </a:solidFill>
                          <a:effectLst/>
                          <a:latin typeface="Arial" panose="020B0604020202020204" pitchFamily="34" charset="0"/>
                          <a:cs typeface="Arial" panose="020B0604020202020204" pitchFamily="34" charset="0"/>
                        </a:rPr>
                        <a:t> </a:t>
                      </a:r>
                      <a:endParaRPr lang="en-US" sz="12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5"/>
                  </a:ext>
                </a:extLst>
              </a:tr>
              <a:tr h="423035">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Työnohjaus</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tc>
                  <a:txBody>
                    <a:bodyPr/>
                    <a:lstStyle/>
                    <a:p>
                      <a:pPr marL="457200">
                        <a:lnSpc>
                          <a:spcPct val="107000"/>
                        </a:lnSpc>
                        <a:spcAft>
                          <a:spcPts val="0"/>
                        </a:spcAft>
                      </a:pPr>
                      <a:r>
                        <a:rPr lang="fi-FI" sz="1200" dirty="0">
                          <a:solidFill>
                            <a:schemeClr val="bg1"/>
                          </a:solidFill>
                          <a:effectLst/>
                          <a:latin typeface="Arial" panose="020B0604020202020204" pitchFamily="34" charset="0"/>
                          <a:cs typeface="Arial" panose="020B0604020202020204" pitchFamily="34" charset="0"/>
                        </a:rPr>
                        <a:t> </a:t>
                      </a:r>
                      <a:endParaRPr lang="en-US" sz="12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7754" marR="57754" marT="0" marB="0">
                    <a:solidFill>
                      <a:srgbClr val="00B0F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35477448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838200" y="339368"/>
            <a:ext cx="10515600" cy="1325563"/>
          </a:xfrm>
        </p:spPr>
        <p:txBody>
          <a:bodyPr/>
          <a:lstStyle/>
          <a:p>
            <a:r>
              <a:rPr lang="fi-FI" dirty="0"/>
              <a:t>Osallisuus</a:t>
            </a:r>
          </a:p>
        </p:txBody>
      </p:sp>
      <p:sp>
        <p:nvSpPr>
          <p:cNvPr id="3" name="Sisällön paikkamerkki 2"/>
          <p:cNvSpPr>
            <a:spLocks noGrp="1"/>
          </p:cNvSpPr>
          <p:nvPr>
            <p:ph idx="1"/>
          </p:nvPr>
        </p:nvSpPr>
        <p:spPr>
          <a:xfrm>
            <a:off x="838200" y="1825625"/>
            <a:ext cx="10515600" cy="4644000"/>
          </a:xfrm>
          <a:ln>
            <a:solidFill>
              <a:schemeClr val="accent1"/>
            </a:solidFill>
          </a:ln>
        </p:spPr>
        <p:txBody>
          <a:bodyPr/>
          <a:lstStyle/>
          <a:p>
            <a:r>
              <a:rPr lang="fi-FI" dirty="0"/>
              <a:t>Termit: Osallisuus, osallistuminen ja osallistaminen</a:t>
            </a:r>
          </a:p>
          <a:p>
            <a:pPr marL="0" indent="0">
              <a:buNone/>
            </a:pPr>
            <a:endParaRPr lang="fi-FI" dirty="0"/>
          </a:p>
          <a:p>
            <a:r>
              <a:rPr lang="fi-FI" dirty="0"/>
              <a:t>Toimintaa voi tehdä näkyväksi itselleen mutta ennen kaikkea asiakkaalle eri tavoin</a:t>
            </a:r>
          </a:p>
          <a:p>
            <a:pPr marL="914400" lvl="2" indent="0">
              <a:buNone/>
            </a:pPr>
            <a:r>
              <a:rPr lang="fi-FI" dirty="0"/>
              <a:t>Pitämällä ajantasaiset asiakirjat asiakkaiden tilanteista</a:t>
            </a:r>
          </a:p>
          <a:p>
            <a:pPr marL="914400" lvl="2" indent="0">
              <a:buNone/>
            </a:pPr>
            <a:r>
              <a:rPr lang="fi-FI" dirty="0"/>
              <a:t>Kirjoittamalla työskentelyn perusteet avoimeksi</a:t>
            </a:r>
          </a:p>
          <a:p>
            <a:pPr marL="914400" lvl="2" indent="0">
              <a:buNone/>
            </a:pPr>
            <a:endParaRPr lang="fi-FI" dirty="0"/>
          </a:p>
          <a:p>
            <a:pPr marL="914400" lvl="2" indent="0">
              <a:buNone/>
            </a:pPr>
            <a:endParaRPr lang="fi-FI" dirty="0"/>
          </a:p>
          <a:p>
            <a:pPr marL="914400" lvl="2" indent="0">
              <a:buNone/>
            </a:pPr>
            <a:r>
              <a:rPr lang="fi-FI" sz="4800" dirty="0">
                <a:ln w="12700">
                  <a:solidFill>
                    <a:srgbClr val="E41CA1"/>
                  </a:solidFill>
                  <a:prstDash val="solid"/>
                </a:ln>
                <a:solidFill>
                  <a:srgbClr val="FFFF00"/>
                </a:solidFill>
                <a:effectLst>
                  <a:reflection blurRad="6350" stA="55000" endA="300" endPos="45500" dir="5400000" sy="-100000" algn="bl" rotWithShape="0"/>
                </a:effectLst>
              </a:rPr>
              <a:t>Jakamalla tiedot asiakkaiden kanssa</a:t>
            </a:r>
          </a:p>
          <a:p>
            <a:pPr marL="914400" lvl="2" indent="0">
              <a:buNone/>
            </a:pPr>
            <a:endParaRPr lang="fi-FI" dirty="0"/>
          </a:p>
        </p:txBody>
      </p:sp>
      <p:sp>
        <p:nvSpPr>
          <p:cNvPr id="5" name="Nuoli: Nuolenkärki 4"/>
          <p:cNvSpPr/>
          <p:nvPr/>
        </p:nvSpPr>
        <p:spPr>
          <a:xfrm>
            <a:off x="1313645" y="5179744"/>
            <a:ext cx="345640" cy="484632"/>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schemeClr val="tx1"/>
              </a:solidFill>
            </a:endParaRPr>
          </a:p>
        </p:txBody>
      </p:sp>
    </p:spTree>
    <p:extLst>
      <p:ext uri="{BB962C8B-B14F-4D97-AF65-F5344CB8AC3E}">
        <p14:creationId xmlns:p14="http://schemas.microsoft.com/office/powerpoint/2010/main" val="28483785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327428887"/>
              </p:ext>
            </p:extLst>
          </p:nvPr>
        </p:nvGraphicFramePr>
        <p:xfrm>
          <a:off x="1233616" y="804133"/>
          <a:ext cx="7762789" cy="4678680"/>
        </p:xfrm>
        <a:graphic>
          <a:graphicData uri="http://schemas.openxmlformats.org/drawingml/2006/table">
            <a:tbl>
              <a:tblPr firstRow="1" bandRow="1">
                <a:tableStyleId>{5C22544A-7EE6-4342-B048-85BDC9FD1C3A}</a:tableStyleId>
              </a:tblPr>
              <a:tblGrid>
                <a:gridCol w="7762789">
                  <a:extLst>
                    <a:ext uri="{9D8B030D-6E8A-4147-A177-3AD203B41FA5}">
                      <a16:colId xmlns:a16="http://schemas.microsoft.com/office/drawing/2014/main" xmlns="" val="20000"/>
                    </a:ext>
                  </a:extLst>
                </a:gridCol>
              </a:tblGrid>
              <a:tr h="415067">
                <a:tc>
                  <a:txBody>
                    <a:bodyPr/>
                    <a:lstStyle/>
                    <a:p>
                      <a:pPr algn="ctr"/>
                      <a:r>
                        <a:rPr lang="fi-FI" sz="2400" dirty="0">
                          <a:solidFill>
                            <a:srgbClr val="FF0000"/>
                          </a:solidFill>
                        </a:rPr>
                        <a:t>Osallisuuden</a:t>
                      </a:r>
                      <a:r>
                        <a:rPr lang="fi-FI" sz="2400" baseline="0" dirty="0">
                          <a:solidFill>
                            <a:srgbClr val="FF0000"/>
                          </a:solidFill>
                        </a:rPr>
                        <a:t> portaat ensitapaamisessa (</a:t>
                      </a:r>
                      <a:r>
                        <a:rPr lang="fi-FI" baseline="0" dirty="0">
                          <a:solidFill>
                            <a:srgbClr val="FF0000"/>
                          </a:solidFill>
                        </a:rPr>
                        <a:t>Sherry </a:t>
                      </a:r>
                      <a:r>
                        <a:rPr lang="fi-FI" baseline="0" dirty="0" err="1">
                          <a:solidFill>
                            <a:srgbClr val="FF0000"/>
                          </a:solidFill>
                        </a:rPr>
                        <a:t>Arnstein</a:t>
                      </a:r>
                      <a:r>
                        <a:rPr lang="fi-FI" baseline="0" dirty="0">
                          <a:solidFill>
                            <a:srgbClr val="FF0000"/>
                          </a:solidFill>
                        </a:rPr>
                        <a:t> pohjalta)</a:t>
                      </a:r>
                      <a:endParaRPr lang="en-US" dirty="0">
                        <a:solidFill>
                          <a:srgbClr val="FF0000"/>
                        </a:solidFill>
                      </a:endParaRPr>
                    </a:p>
                  </a:txBody>
                  <a:tcPr>
                    <a:solidFill>
                      <a:srgbClr val="FFFF00"/>
                    </a:solidFill>
                  </a:tcPr>
                </a:tc>
                <a:extLst>
                  <a:ext uri="{0D108BD9-81ED-4DB2-BD59-A6C34878D82A}">
                    <a16:rowId xmlns:a16="http://schemas.microsoft.com/office/drawing/2014/main" xmlns="" val="10000"/>
                  </a:ext>
                </a:extLst>
              </a:tr>
              <a:tr h="340342">
                <a:tc>
                  <a:txBody>
                    <a:bodyPr/>
                    <a:lstStyle/>
                    <a:p>
                      <a:endParaRPr lang="en-US" dirty="0"/>
                    </a:p>
                  </a:txBody>
                  <a:tcPr/>
                </a:tc>
                <a:extLst>
                  <a:ext uri="{0D108BD9-81ED-4DB2-BD59-A6C34878D82A}">
                    <a16:rowId xmlns:a16="http://schemas.microsoft.com/office/drawing/2014/main" xmlns="" val="10001"/>
                  </a:ext>
                </a:extLst>
              </a:tr>
              <a:tr h="3403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dirty="0">
                          <a:solidFill>
                            <a:srgbClr val="FF0000"/>
                          </a:solidFill>
                        </a:rPr>
                        <a:t>1. MAHDOLLISUUS</a:t>
                      </a:r>
                      <a:r>
                        <a:rPr lang="fi-FI" baseline="0" dirty="0">
                          <a:solidFill>
                            <a:srgbClr val="FF0000"/>
                          </a:solidFill>
                        </a:rPr>
                        <a:t> VALITA OSALLISTUUKO TAPAAMISEEN VAI EI </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baseline="0" dirty="0"/>
                        <a:t>-</a:t>
                      </a:r>
                      <a:r>
                        <a:rPr lang="fi-FI" sz="1100" kern="1200" dirty="0">
                          <a:solidFill>
                            <a:schemeClr val="dk1"/>
                          </a:solidFill>
                          <a:effectLst/>
                          <a:latin typeface="+mn-lt"/>
                          <a:ea typeface="+mn-ea"/>
                          <a:cs typeface="+mn-cs"/>
                        </a:rPr>
                        <a:t>Tuleeko asiakas paikalle, peruuko vai kieltäytyykö osallistumasta (-kieltäytyminen on yksi osallisuuden muoto</a:t>
                      </a:r>
                      <a:endParaRPr lang="en-US" sz="1100" dirty="0"/>
                    </a:p>
                  </a:txBody>
                  <a:tcPr/>
                </a:tc>
                <a:extLst>
                  <a:ext uri="{0D108BD9-81ED-4DB2-BD59-A6C34878D82A}">
                    <a16:rowId xmlns:a16="http://schemas.microsoft.com/office/drawing/2014/main" xmlns="" val="10002"/>
                  </a:ext>
                </a:extLst>
              </a:tr>
              <a:tr h="340342">
                <a:tc>
                  <a:txBody>
                    <a:bodyPr/>
                    <a:lstStyle/>
                    <a:p>
                      <a:pPr algn="ctr"/>
                      <a:r>
                        <a:rPr lang="fi-FI" sz="1800" kern="1200" dirty="0">
                          <a:solidFill>
                            <a:srgbClr val="FF0000"/>
                          </a:solidFill>
                          <a:effectLst/>
                          <a:latin typeface="+mn-lt"/>
                          <a:ea typeface="+mn-ea"/>
                          <a:cs typeface="+mn-cs"/>
                        </a:rPr>
                        <a:t>2.</a:t>
                      </a:r>
                      <a:r>
                        <a:rPr lang="fi-FI" sz="1800" kern="1200" baseline="0" dirty="0">
                          <a:solidFill>
                            <a:srgbClr val="FF0000"/>
                          </a:solidFill>
                          <a:effectLst/>
                          <a:latin typeface="+mn-lt"/>
                          <a:ea typeface="+mn-ea"/>
                          <a:cs typeface="+mn-cs"/>
                        </a:rPr>
                        <a:t> </a:t>
                      </a:r>
                      <a:r>
                        <a:rPr lang="fi-FI" sz="1800" kern="1200" dirty="0">
                          <a:solidFill>
                            <a:srgbClr val="FF0000"/>
                          </a:solidFill>
                          <a:effectLst/>
                          <a:latin typeface="+mn-lt"/>
                          <a:ea typeface="+mn-ea"/>
                          <a:cs typeface="+mn-cs"/>
                        </a:rPr>
                        <a:t>TIEDONSAANTI ASIAKKASTA KOSKEVANA PROSESSISSA</a:t>
                      </a:r>
                    </a:p>
                    <a:p>
                      <a:pPr algn="ctr"/>
                      <a:r>
                        <a:rPr lang="fi-FI" sz="1100" kern="1200" dirty="0">
                          <a:solidFill>
                            <a:schemeClr val="dk1"/>
                          </a:solidFill>
                          <a:effectLst/>
                          <a:latin typeface="+mn-lt"/>
                          <a:ea typeface="+mn-ea"/>
                          <a:cs typeface="+mn-cs"/>
                        </a:rPr>
                        <a:t>Kokonaisvaltainen tiedon antaminen sosiaalityöstä sekä SHL 36 § palvelutarpeen prosessista, VISUAALINEN esitys, suullinen tiedonanto </a:t>
                      </a:r>
                      <a:endParaRPr lang="en-US" sz="1100" dirty="0"/>
                    </a:p>
                  </a:txBody>
                  <a:tcPr/>
                </a:tc>
                <a:extLst>
                  <a:ext uri="{0D108BD9-81ED-4DB2-BD59-A6C34878D82A}">
                    <a16:rowId xmlns:a16="http://schemas.microsoft.com/office/drawing/2014/main" xmlns="" val="10003"/>
                  </a:ext>
                </a:extLst>
              </a:tr>
              <a:tr h="340342">
                <a:tc>
                  <a:txBody>
                    <a:bodyPr/>
                    <a:lstStyle/>
                    <a:p>
                      <a:pPr algn="ctr"/>
                      <a:r>
                        <a:rPr lang="fi-FI" sz="1800" kern="1200" dirty="0">
                          <a:solidFill>
                            <a:srgbClr val="FF0000"/>
                          </a:solidFill>
                          <a:effectLst/>
                          <a:latin typeface="+mn-lt"/>
                          <a:ea typeface="+mn-ea"/>
                          <a:cs typeface="+mn-cs"/>
                        </a:rPr>
                        <a:t>3. ASIAKKAAN MAHDOLLISUUS VAIKUTTAA PÄÄTÖKSEN TEKOON </a:t>
                      </a:r>
                    </a:p>
                    <a:p>
                      <a:pPr algn="ctr"/>
                      <a:r>
                        <a:rPr lang="fi-FI" sz="1800" kern="1200" dirty="0">
                          <a:solidFill>
                            <a:schemeClr val="dk1"/>
                          </a:solidFill>
                          <a:effectLst/>
                          <a:latin typeface="+mn-lt"/>
                          <a:ea typeface="+mn-ea"/>
                          <a:cs typeface="+mn-cs"/>
                        </a:rPr>
                        <a:t>-</a:t>
                      </a:r>
                      <a:r>
                        <a:rPr lang="fi-FI" sz="1100" kern="1200" dirty="0">
                          <a:solidFill>
                            <a:schemeClr val="dk1"/>
                          </a:solidFill>
                          <a:effectLst/>
                          <a:latin typeface="+mn-lt"/>
                          <a:ea typeface="+mn-ea"/>
                          <a:cs typeface="+mn-cs"/>
                        </a:rPr>
                        <a:t>Asiakkaan mahdollisuus vaikuttaa päätöksen tekoon ilmoittamalla haluaako tiedonantamisen jälkeen jatkaa asiansa käsittelyä</a:t>
                      </a:r>
                      <a:endParaRPr lang="en-US" sz="1100" dirty="0"/>
                    </a:p>
                  </a:txBody>
                  <a:tcPr/>
                </a:tc>
                <a:extLst>
                  <a:ext uri="{0D108BD9-81ED-4DB2-BD59-A6C34878D82A}">
                    <a16:rowId xmlns:a16="http://schemas.microsoft.com/office/drawing/2014/main" xmlns="" val="10004"/>
                  </a:ext>
                </a:extLst>
              </a:tr>
              <a:tr h="340342">
                <a:tc>
                  <a:txBody>
                    <a:bodyPr/>
                    <a:lstStyle/>
                    <a:p>
                      <a:pPr algn="ctr"/>
                      <a:r>
                        <a:rPr lang="fi-FI" sz="1800" kern="1200" dirty="0">
                          <a:solidFill>
                            <a:srgbClr val="FF0000"/>
                          </a:solidFill>
                          <a:effectLst/>
                          <a:latin typeface="+mn-lt"/>
                          <a:ea typeface="+mn-ea"/>
                          <a:cs typeface="+mn-cs"/>
                        </a:rPr>
                        <a:t>4. ASIAKKAAN MAHDOLLISUUS TUODA OMAT MIELIPITEET ESIIN</a:t>
                      </a:r>
                    </a:p>
                    <a:p>
                      <a:pPr algn="ctr"/>
                      <a:r>
                        <a:rPr lang="fi-FI" sz="1100" kern="1200" dirty="0">
                          <a:solidFill>
                            <a:schemeClr val="dk1"/>
                          </a:solidFill>
                          <a:effectLst/>
                          <a:latin typeface="+mn-lt"/>
                          <a:ea typeface="+mn-ea"/>
                          <a:cs typeface="+mn-cs"/>
                        </a:rPr>
                        <a:t>-Asiakkaan mahdollisuus kertoa omaa tarinaansa tai kyseenalaistaa sosiaalityöntekijän esittämiä asioita tai ehdotuksia</a:t>
                      </a:r>
                      <a:endParaRPr lang="en-US" sz="1100" dirty="0"/>
                    </a:p>
                  </a:txBody>
                  <a:tcPr/>
                </a:tc>
                <a:extLst>
                  <a:ext uri="{0D108BD9-81ED-4DB2-BD59-A6C34878D82A}">
                    <a16:rowId xmlns:a16="http://schemas.microsoft.com/office/drawing/2014/main" xmlns="" val="10005"/>
                  </a:ext>
                </a:extLst>
              </a:tr>
              <a:tr h="340342">
                <a:tc>
                  <a:txBody>
                    <a:bodyPr/>
                    <a:lstStyle/>
                    <a:p>
                      <a:pPr algn="ctr"/>
                      <a:r>
                        <a:rPr lang="fi-FI" sz="1800" kern="1200" dirty="0">
                          <a:solidFill>
                            <a:srgbClr val="FF0000"/>
                          </a:solidFill>
                          <a:effectLst/>
                          <a:latin typeface="+mn-lt"/>
                          <a:ea typeface="+mn-ea"/>
                          <a:cs typeface="+mn-cs"/>
                        </a:rPr>
                        <a:t>5. ASIAKKAAN MAHDOLLISTA SAADA TYÖNTEKIJÄLTÄ TUKEA APUA ASIOIDEN YMMÄRTÄMISEEN </a:t>
                      </a:r>
                    </a:p>
                    <a:p>
                      <a:pPr algn="ctr"/>
                      <a:r>
                        <a:rPr lang="fi-FI" sz="1100" kern="1200" dirty="0">
                          <a:solidFill>
                            <a:schemeClr val="dk1"/>
                          </a:solidFill>
                          <a:effectLst/>
                          <a:latin typeface="+mn-lt"/>
                          <a:ea typeface="+mn-ea"/>
                          <a:cs typeface="+mn-cs"/>
                        </a:rPr>
                        <a:t>-Ammattislangi vs. asiakkaan selkokieli, asiakkaalla on oikeus saada keskustelua, sillä kielellä, jolla hän itse puhuu ja kommunikoi</a:t>
                      </a:r>
                      <a:endParaRPr lang="en-US" sz="1100" dirty="0"/>
                    </a:p>
                  </a:txBody>
                  <a:tcPr/>
                </a:tc>
                <a:extLst>
                  <a:ext uri="{0D108BD9-81ED-4DB2-BD59-A6C34878D82A}">
                    <a16:rowId xmlns:a16="http://schemas.microsoft.com/office/drawing/2014/main" xmlns="" val="10006"/>
                  </a:ext>
                </a:extLst>
              </a:tr>
              <a:tr h="340342">
                <a:tc>
                  <a:txBody>
                    <a:bodyPr/>
                    <a:lstStyle/>
                    <a:p>
                      <a:pPr algn="ctr"/>
                      <a:r>
                        <a:rPr lang="fi-FI" sz="1800" kern="1200" dirty="0">
                          <a:solidFill>
                            <a:srgbClr val="FF0000"/>
                          </a:solidFill>
                          <a:effectLst/>
                          <a:latin typeface="+mn-lt"/>
                          <a:ea typeface="+mn-ea"/>
                          <a:cs typeface="+mn-cs"/>
                        </a:rPr>
                        <a:t>6. ASIAKKAAN TEKEMÄ ITSENÄINEN PÄÄTÖS JATKOSTA</a:t>
                      </a:r>
                    </a:p>
                    <a:p>
                      <a:pPr algn="ctr"/>
                      <a:r>
                        <a:rPr lang="fi-FI" sz="1100" kern="1200" dirty="0">
                          <a:solidFill>
                            <a:schemeClr val="dk1"/>
                          </a:solidFill>
                          <a:effectLst/>
                          <a:latin typeface="+mn-lt"/>
                          <a:ea typeface="+mn-ea"/>
                          <a:cs typeface="+mn-cs"/>
                        </a:rPr>
                        <a:t>-Seuraavan tapaamisen/kohtaamisen sopiminen arvioinnin jatkamiseksi</a:t>
                      </a:r>
                      <a:endParaRPr lang="en-US" sz="1100" dirty="0"/>
                    </a:p>
                  </a:txBody>
                  <a:tcPr/>
                </a:tc>
                <a:extLst>
                  <a:ext uri="{0D108BD9-81ED-4DB2-BD59-A6C34878D82A}">
                    <a16:rowId xmlns:a16="http://schemas.microsoft.com/office/drawing/2014/main" xmlns="" val="10007"/>
                  </a:ext>
                </a:extLst>
              </a:tr>
            </a:tbl>
          </a:graphicData>
        </a:graphic>
      </p:graphicFrame>
      <p:sp>
        <p:nvSpPr>
          <p:cNvPr id="3" name="Nuoli: Alas 23"/>
          <p:cNvSpPr>
            <a:spLocks noChangeArrowheads="1"/>
          </p:cNvSpPr>
          <p:nvPr/>
        </p:nvSpPr>
        <p:spPr bwMode="auto">
          <a:xfrm>
            <a:off x="8658009" y="1682106"/>
            <a:ext cx="923925" cy="3660775"/>
          </a:xfrm>
          <a:prstGeom prst="downArrow">
            <a:avLst>
              <a:gd name="adj1" fmla="val 50000"/>
              <a:gd name="adj2" fmla="val 99018"/>
            </a:avLst>
          </a:prstGeom>
          <a:solidFill>
            <a:srgbClr val="FF0000"/>
          </a:solidFill>
          <a:ln w="38100">
            <a:solidFill>
              <a:srgbClr val="F2F2F2"/>
            </a:solidFill>
            <a:miter lim="800000"/>
            <a:headEnd/>
            <a:tailEnd/>
          </a:ln>
          <a:effectLst>
            <a:outerShdw dist="28398" dir="3806097" algn="ctr" rotWithShape="0">
              <a:srgbClr val="843C0C">
                <a:alpha val="50000"/>
              </a:srgbClr>
            </a:outerShdw>
          </a:effectLst>
        </p:spPr>
        <p:txBody>
          <a:bodyPr vert="eaVert" wrap="square" lIns="91440" tIns="45720" rIns="91440" bIns="45720" numCol="1" anchor="t" anchorCtr="0" compatLnSpc="1">
            <a:prstTxWarp prst="textNoShape">
              <a:avLst/>
            </a:prstTxWarp>
          </a:bodyPr>
          <a:lstStyle/>
          <a:p>
            <a:r>
              <a:rPr lang="fi-FI" sz="1400" b="1" dirty="0">
                <a:solidFill>
                  <a:srgbClr val="FFFF00"/>
                </a:solidFill>
              </a:rPr>
              <a:t>Vallankäytön mahdollisuus joka portaalla</a:t>
            </a:r>
            <a:endParaRPr lang="en-US" sz="1400" b="1" dirty="0">
              <a:solidFill>
                <a:srgbClr val="FFFF00"/>
              </a:solidFill>
            </a:endParaRPr>
          </a:p>
        </p:txBody>
      </p:sp>
    </p:spTree>
    <p:extLst>
      <p:ext uri="{BB962C8B-B14F-4D97-AF65-F5344CB8AC3E}">
        <p14:creationId xmlns:p14="http://schemas.microsoft.com/office/powerpoint/2010/main" val="31923484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Osallisuutta edistäviä estäviä tekijöitä</a:t>
            </a:r>
            <a:r>
              <a:rPr lang="en-US" dirty="0"/>
              <a:t/>
            </a:r>
            <a:br>
              <a:rPr lang="en-US" dirty="0"/>
            </a:b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414311857"/>
              </p:ext>
            </p:extLst>
          </p:nvPr>
        </p:nvGraphicFramePr>
        <p:xfrm>
          <a:off x="721217" y="1081825"/>
          <a:ext cx="10632583" cy="5734681"/>
        </p:xfrm>
        <a:graphic>
          <a:graphicData uri="http://schemas.openxmlformats.org/drawingml/2006/table">
            <a:tbl>
              <a:tblPr firstRow="1" firstCol="1" bandRow="1">
                <a:tableStyleId>{5C22544A-7EE6-4342-B048-85BDC9FD1C3A}</a:tableStyleId>
              </a:tblPr>
              <a:tblGrid>
                <a:gridCol w="5315696">
                  <a:extLst>
                    <a:ext uri="{9D8B030D-6E8A-4147-A177-3AD203B41FA5}">
                      <a16:colId xmlns:a16="http://schemas.microsoft.com/office/drawing/2014/main" xmlns="" val="20000"/>
                    </a:ext>
                  </a:extLst>
                </a:gridCol>
                <a:gridCol w="5316887">
                  <a:extLst>
                    <a:ext uri="{9D8B030D-6E8A-4147-A177-3AD203B41FA5}">
                      <a16:colId xmlns:a16="http://schemas.microsoft.com/office/drawing/2014/main" xmlns="" val="20001"/>
                    </a:ext>
                  </a:extLst>
                </a:gridCol>
              </a:tblGrid>
              <a:tr h="571433">
                <a:tc>
                  <a:txBody>
                    <a:bodyPr/>
                    <a:lstStyle/>
                    <a:p>
                      <a:pPr marL="457200" algn="ctr">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Osallisuutta edistäviä tekijöitä</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algn="ctr">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Osallisuutta estäviä tekijöitä</a:t>
                      </a:r>
                      <a:endParaRPr lang="en-US" sz="1400" dirty="0">
                        <a:solidFill>
                          <a:schemeClr val="bg1"/>
                        </a:solidFill>
                        <a:effectLst/>
                        <a:latin typeface="Arial" panose="020B0604020202020204" pitchFamily="34" charset="0"/>
                        <a:cs typeface="Arial" panose="020B0604020202020204" pitchFamily="34" charset="0"/>
                      </a:endParaRPr>
                    </a:p>
                    <a:p>
                      <a:pPr marL="457200" algn="ctr">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0"/>
                  </a:ext>
                </a:extLst>
              </a:tr>
              <a:tr h="407911">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Vuorovaikutukselliset taidot </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Heikot vuorovaikutustaidot</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1"/>
                  </a:ext>
                </a:extLst>
              </a:tr>
              <a:tr h="611867">
                <a:tc>
                  <a:txBody>
                    <a:bodyPr/>
                    <a:lstStyle/>
                    <a:p>
                      <a:pPr marL="342900" lvl="0" indent="-342900">
                        <a:lnSpc>
                          <a:spcPct val="107000"/>
                        </a:lnSpc>
                        <a:spcAft>
                          <a:spcPts val="0"/>
                        </a:spcAft>
                        <a:buFont typeface="Symbol" panose="05050102010706020507" pitchFamily="18" charset="2"/>
                        <a:buChar char=""/>
                      </a:pPr>
                      <a:r>
                        <a:rPr lang="fi-FI" sz="1400">
                          <a:solidFill>
                            <a:schemeClr val="bg1"/>
                          </a:solidFill>
                          <a:effectLst/>
                          <a:latin typeface="Arial" panose="020B0604020202020204" pitchFamily="34" charset="0"/>
                          <a:cs typeface="Arial" panose="020B0604020202020204" pitchFamily="34" charset="0"/>
                        </a:rPr>
                        <a:t>Oman toiminnan havainnointi</a:t>
                      </a:r>
                      <a:endParaRPr lang="en-US" sz="140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a:solidFill>
                            <a:schemeClr val="bg1"/>
                          </a:solidFill>
                          <a:effectLst/>
                          <a:latin typeface="Arial" panose="020B0604020202020204" pitchFamily="34" charset="0"/>
                          <a:cs typeface="Arial" panose="020B0604020202020204" pitchFamily="34" charset="0"/>
                        </a:rPr>
                        <a:t> </a:t>
                      </a:r>
                      <a:endParaRPr lang="en-US" sz="140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Osallisuuden portaiden käyttämättä jättäminen</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2"/>
                  </a:ext>
                </a:extLst>
              </a:tr>
              <a:tr h="911352">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Riittävän informaation antaminen </a:t>
                      </a:r>
                      <a:r>
                        <a:rPr lang="fi-FI" sz="1400" dirty="0" err="1">
                          <a:solidFill>
                            <a:schemeClr val="bg1"/>
                          </a:solidFill>
                          <a:effectLst/>
                          <a:latin typeface="Arial" panose="020B0604020202020204" pitchFamily="34" charset="0"/>
                          <a:cs typeface="Arial" panose="020B0604020202020204" pitchFamily="34" charset="0"/>
                        </a:rPr>
                        <a:t>SHL:n</a:t>
                      </a:r>
                      <a:r>
                        <a:rPr lang="fi-FI" sz="1400" dirty="0">
                          <a:solidFill>
                            <a:schemeClr val="bg1"/>
                          </a:solidFill>
                          <a:effectLst/>
                          <a:latin typeface="Arial" panose="020B0604020202020204" pitchFamily="34" charset="0"/>
                          <a:cs typeface="Arial" panose="020B0604020202020204" pitchFamily="34" charset="0"/>
                        </a:rPr>
                        <a:t> 36 § mukaisesta prosessista (Visuaalisuus, osallisuuden portaat), kuvion antaminen asiakkaalle itselleen</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Oman toiminnan havainnoinnin puute</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3"/>
                  </a:ext>
                </a:extLst>
              </a:tr>
              <a:tr h="1095255">
                <a:tc>
                  <a:txBody>
                    <a:bodyPr/>
                    <a:lstStyle/>
                    <a:p>
                      <a:pPr marL="342900" lvl="0" indent="-342900">
                        <a:lnSpc>
                          <a:spcPct val="107000"/>
                        </a:lnSpc>
                        <a:spcAft>
                          <a:spcPts val="0"/>
                        </a:spcAft>
                        <a:buFont typeface="Symbol" panose="05050102010706020507" pitchFamily="18" charset="2"/>
                        <a:buChar char=""/>
                      </a:pPr>
                      <a:r>
                        <a:rPr lang="fi-FI" sz="1400">
                          <a:solidFill>
                            <a:schemeClr val="bg1"/>
                          </a:solidFill>
                          <a:effectLst/>
                          <a:latin typeface="Arial" panose="020B0604020202020204" pitchFamily="34" charset="0"/>
                          <a:cs typeface="Arial" panose="020B0604020202020204" pitchFamily="34" charset="0"/>
                        </a:rPr>
                        <a:t>Osallisuuden portaiden sisältöjen läpi käyminen yhdessä asiakkaan kanssa</a:t>
                      </a:r>
                      <a:endParaRPr lang="en-US" sz="140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a:solidFill>
                            <a:schemeClr val="bg1"/>
                          </a:solidFill>
                          <a:effectLst/>
                          <a:latin typeface="Arial" panose="020B0604020202020204" pitchFamily="34" charset="0"/>
                          <a:cs typeface="Arial" panose="020B0604020202020204" pitchFamily="34" charset="0"/>
                        </a:rPr>
                        <a:t> </a:t>
                      </a:r>
                      <a:endParaRPr lang="en-US" sz="140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Työyksikön erilaiset tavat toimia asiakkaan kanssa liittyen informaation antamiseen, osallistamiseen ja kirjaamiseen liittyen.</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4"/>
                  </a:ext>
                </a:extLst>
              </a:tr>
              <a:tr h="611867">
                <a:tc>
                  <a:txBody>
                    <a:bodyPr/>
                    <a:lstStyle/>
                    <a:p>
                      <a:pPr marL="342900" lvl="0" indent="-342900">
                        <a:lnSpc>
                          <a:spcPct val="107000"/>
                        </a:lnSpc>
                        <a:spcAft>
                          <a:spcPts val="0"/>
                        </a:spcAft>
                        <a:buFont typeface="Symbol" panose="05050102010706020507" pitchFamily="18" charset="2"/>
                        <a:buChar char=""/>
                      </a:pPr>
                      <a:r>
                        <a:rPr lang="fi-FI" sz="1400">
                          <a:solidFill>
                            <a:schemeClr val="bg1"/>
                          </a:solidFill>
                          <a:effectLst/>
                          <a:latin typeface="Arial" panose="020B0604020202020204" pitchFamily="34" charset="0"/>
                          <a:cs typeface="Arial" panose="020B0604020202020204" pitchFamily="34" charset="0"/>
                        </a:rPr>
                        <a:t>Asiakkaasta saatujen havaintojen kirjaaminen tarkemmin asiakaskertomuksiin</a:t>
                      </a:r>
                      <a:endParaRPr lang="en-US" sz="140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tulematta jääminen tapaamiseen.</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5"/>
                  </a:ext>
                </a:extLst>
              </a:tr>
              <a:tr h="1019777">
                <a:tc>
                  <a:txBody>
                    <a:bodyPr/>
                    <a:lstStyle/>
                    <a:p>
                      <a:pPr marL="342900" lvl="0" indent="-342900">
                        <a:lnSpc>
                          <a:spcPct val="107000"/>
                        </a:lnSpc>
                        <a:spcAft>
                          <a:spcPts val="0"/>
                        </a:spcAft>
                        <a:buFont typeface="Symbol" panose="05050102010706020507" pitchFamily="18" charset="2"/>
                        <a:buChar char=""/>
                      </a:pPr>
                      <a:r>
                        <a:rPr lang="fi-FI" sz="1400">
                          <a:solidFill>
                            <a:schemeClr val="bg1"/>
                          </a:solidFill>
                          <a:effectLst/>
                          <a:latin typeface="Arial" panose="020B0604020202020204" pitchFamily="34" charset="0"/>
                          <a:cs typeface="Arial" panose="020B0604020202020204" pitchFamily="34" charset="0"/>
                        </a:rPr>
                        <a:t>Asiakkaan omien tietojen paikkansapitävyyden tarkistaminen (asiakaskertomuksen lukeminen)</a:t>
                      </a:r>
                      <a:endParaRPr lang="en-US" sz="1400">
                        <a:solidFill>
                          <a:schemeClr val="bg1"/>
                        </a:solidFill>
                        <a:effectLst/>
                        <a:latin typeface="Arial" panose="020B0604020202020204" pitchFamily="34" charset="0"/>
                        <a:cs typeface="Arial" panose="020B0604020202020204" pitchFamily="34" charset="0"/>
                      </a:endParaRPr>
                    </a:p>
                    <a:p>
                      <a:pPr>
                        <a:lnSpc>
                          <a:spcPct val="107000"/>
                        </a:lnSpc>
                        <a:spcAft>
                          <a:spcPts val="0"/>
                        </a:spcAft>
                      </a:pPr>
                      <a:r>
                        <a:rPr lang="fi-FI" sz="1400">
                          <a:solidFill>
                            <a:schemeClr val="bg1"/>
                          </a:solidFill>
                          <a:effectLst/>
                          <a:latin typeface="Arial" panose="020B0604020202020204" pitchFamily="34" charset="0"/>
                          <a:cs typeface="Arial" panose="020B0604020202020204" pitchFamily="34" charset="0"/>
                        </a:rPr>
                        <a:t> </a:t>
                      </a:r>
                      <a:endParaRPr lang="en-US" sz="14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kognitiivisen tiedon ja taidon taso vastaanottaa vastaan suullista ja kirjallista informaatiota.</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6"/>
                  </a:ext>
                </a:extLst>
              </a:tr>
              <a:tr h="407911">
                <a:tc>
                  <a:txBody>
                    <a:bodyPr/>
                    <a:lstStyle/>
                    <a:p>
                      <a:pPr marL="457200">
                        <a:lnSpc>
                          <a:spcPct val="107000"/>
                        </a:lnSpc>
                        <a:spcAft>
                          <a:spcPts val="0"/>
                        </a:spcAft>
                      </a:pPr>
                      <a:r>
                        <a:rPr lang="fi-FI" sz="1400">
                          <a:solidFill>
                            <a:schemeClr val="bg1"/>
                          </a:solidFill>
                          <a:effectLst/>
                          <a:latin typeface="Arial" panose="020B0604020202020204" pitchFamily="34" charset="0"/>
                          <a:cs typeface="Arial" panose="020B0604020202020204" pitchFamily="34" charset="0"/>
                        </a:rPr>
                        <a:t> </a:t>
                      </a:r>
                      <a:endParaRPr lang="en-US" sz="140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Vallan väärinkäyttö </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55646" marR="55646" marT="0" marB="0">
                    <a:solidFill>
                      <a:srgbClr val="00B0F0"/>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0856436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Tutkimuskysymykset</a:t>
            </a:r>
          </a:p>
        </p:txBody>
      </p:sp>
      <p:sp>
        <p:nvSpPr>
          <p:cNvPr id="3" name="Sisällön paikkamerkki 2"/>
          <p:cNvSpPr>
            <a:spLocks noGrp="1"/>
          </p:cNvSpPr>
          <p:nvPr>
            <p:ph idx="1"/>
          </p:nvPr>
        </p:nvSpPr>
        <p:spPr>
          <a:xfrm>
            <a:off x="579549" y="1519707"/>
            <a:ext cx="10774251" cy="4657256"/>
          </a:xfrm>
        </p:spPr>
        <p:txBody>
          <a:bodyPr>
            <a:normAutofit/>
          </a:bodyPr>
          <a:lstStyle/>
          <a:p>
            <a:r>
              <a:rPr lang="fi-FI" dirty="0"/>
              <a:t>Miten omalla toiminnalla voi vahvistaa asiakkaan osallisuutta ja sitä että asiakas tulee kohdatuksi arvostavasti?</a:t>
            </a:r>
          </a:p>
          <a:p>
            <a:r>
              <a:rPr lang="fi-FI" dirty="0"/>
              <a:t>Millä keinoin työntekijä voi edistää asiakkaan oman äänen kuulumista työnsä arjessa?</a:t>
            </a:r>
          </a:p>
          <a:p>
            <a:r>
              <a:rPr lang="fi-FI" dirty="0"/>
              <a:t> Millaisia esteitä työn arjessa ja sen rakenteellisissa puitteissa on omalle toiminnalleni sosiaalityöntekijänä?</a:t>
            </a:r>
          </a:p>
          <a:p>
            <a:pPr lvl="1"/>
            <a:endParaRPr lang="fi-FI" dirty="0"/>
          </a:p>
        </p:txBody>
      </p:sp>
    </p:spTree>
    <p:extLst>
      <p:ext uri="{BB962C8B-B14F-4D97-AF65-F5344CB8AC3E}">
        <p14:creationId xmlns:p14="http://schemas.microsoft.com/office/powerpoint/2010/main" val="13506877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 </a:t>
            </a:r>
            <a:r>
              <a:rPr lang="en-US" dirty="0"/>
              <a:t/>
            </a:r>
            <a:br>
              <a:rPr lang="en-US" dirty="0"/>
            </a:br>
            <a:r>
              <a:rPr lang="fi-FI" dirty="0"/>
              <a:t>Oman valmistautumisen edistäviä ja estäviä tekijöitä</a:t>
            </a:r>
            <a:r>
              <a:rPr lang="en-US" dirty="0"/>
              <a:t/>
            </a:r>
            <a:br>
              <a:rPr lang="en-US" dirty="0"/>
            </a:br>
            <a:endParaRPr lang="fi-FI" dirty="0"/>
          </a:p>
        </p:txBody>
      </p:sp>
      <p:graphicFrame>
        <p:nvGraphicFramePr>
          <p:cNvPr id="3" name="Taulukko 2"/>
          <p:cNvGraphicFramePr>
            <a:graphicFrameLocks noGrp="1"/>
          </p:cNvGraphicFramePr>
          <p:nvPr>
            <p:extLst>
              <p:ext uri="{D42A27DB-BD31-4B8C-83A1-F6EECF244321}">
                <p14:modId xmlns:p14="http://schemas.microsoft.com/office/powerpoint/2010/main" val="141860086"/>
              </p:ext>
            </p:extLst>
          </p:nvPr>
        </p:nvGraphicFramePr>
        <p:xfrm>
          <a:off x="450761" y="1558343"/>
          <a:ext cx="10264461" cy="4829577"/>
        </p:xfrm>
        <a:graphic>
          <a:graphicData uri="http://schemas.openxmlformats.org/drawingml/2006/table">
            <a:tbl>
              <a:tblPr firstRow="1" firstCol="1" bandRow="1">
                <a:tableStyleId>{5C22544A-7EE6-4342-B048-85BDC9FD1C3A}</a:tableStyleId>
              </a:tblPr>
              <a:tblGrid>
                <a:gridCol w="4980966">
                  <a:extLst>
                    <a:ext uri="{9D8B030D-6E8A-4147-A177-3AD203B41FA5}">
                      <a16:colId xmlns:a16="http://schemas.microsoft.com/office/drawing/2014/main" xmlns="" val="20000"/>
                    </a:ext>
                  </a:extLst>
                </a:gridCol>
                <a:gridCol w="5054975">
                  <a:extLst>
                    <a:ext uri="{9D8B030D-6E8A-4147-A177-3AD203B41FA5}">
                      <a16:colId xmlns:a16="http://schemas.microsoft.com/office/drawing/2014/main" xmlns="" val="20001"/>
                    </a:ext>
                  </a:extLst>
                </a:gridCol>
                <a:gridCol w="228520">
                  <a:extLst>
                    <a:ext uri="{9D8B030D-6E8A-4147-A177-3AD203B41FA5}">
                      <a16:colId xmlns:a16="http://schemas.microsoft.com/office/drawing/2014/main" xmlns="" val="20002"/>
                    </a:ext>
                  </a:extLst>
                </a:gridCol>
              </a:tblGrid>
              <a:tr h="1117211">
                <a:tc>
                  <a:txBody>
                    <a:bodyPr/>
                    <a:lstStyle/>
                    <a:p>
                      <a:pPr marL="457200" algn="ctr">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Oman valmistautumisen edistäviä tekijöitä</a:t>
                      </a:r>
                      <a:endParaRPr lang="en-US" sz="1400" dirty="0">
                        <a:solidFill>
                          <a:schemeClr val="bg1"/>
                        </a:solidFill>
                        <a:effectLst/>
                        <a:latin typeface="Arial" panose="020B0604020202020204" pitchFamily="34" charset="0"/>
                        <a:cs typeface="Arial" panose="020B0604020202020204" pitchFamily="34" charset="0"/>
                      </a:endParaRPr>
                    </a:p>
                    <a:p>
                      <a:pPr marL="457200">
                        <a:lnSpc>
                          <a:spcPct val="150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pPr marL="457200">
                        <a:lnSpc>
                          <a:spcPct val="150000"/>
                        </a:lnSpc>
                        <a:spcAft>
                          <a:spcPts val="0"/>
                        </a:spcAft>
                      </a:pPr>
                      <a:r>
                        <a:rPr lang="fi-FI" sz="1400" u="sng" dirty="0">
                          <a:solidFill>
                            <a:schemeClr val="bg1"/>
                          </a:solidFill>
                          <a:effectLst/>
                          <a:latin typeface="Arial" panose="020B0604020202020204" pitchFamily="34" charset="0"/>
                          <a:cs typeface="Arial" panose="020B0604020202020204" pitchFamily="34" charset="0"/>
                        </a:rPr>
                        <a:t>Oman valmistautumisen estäviä tekijöitä </a:t>
                      </a:r>
                      <a:endParaRPr lang="en-US" sz="1400" dirty="0">
                        <a:solidFill>
                          <a:schemeClr val="bg1"/>
                        </a:solidFill>
                        <a:effectLst/>
                        <a:latin typeface="Arial" panose="020B0604020202020204" pitchFamily="34" charset="0"/>
                        <a:cs typeface="Arial" panose="020B0604020202020204" pitchFamily="34" charset="0"/>
                      </a:endParaRPr>
                    </a:p>
                    <a:p>
                      <a:pPr marL="457200" algn="ctr">
                        <a:lnSpc>
                          <a:spcPct val="150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endParaRPr lang="en-US"/>
                    </a:p>
                  </a:txBody>
                  <a:tcPr marL="0" marR="0" marT="0" marB="0" anchor="ctr"/>
                </a:tc>
                <a:extLst>
                  <a:ext uri="{0D108BD9-81ED-4DB2-BD59-A6C34878D82A}">
                    <a16:rowId xmlns:a16="http://schemas.microsoft.com/office/drawing/2014/main" xmlns="" val="10000"/>
                  </a:ext>
                </a:extLst>
              </a:tr>
              <a:tr h="996636">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Perehtyminen asiakkaan tilanteeseen huolellisesti ja perusteellisesti </a:t>
                      </a:r>
                      <a:endParaRPr lang="en-US" sz="1400" dirty="0">
                        <a:solidFill>
                          <a:schemeClr val="bg1"/>
                        </a:solidFill>
                        <a:effectLst/>
                        <a:latin typeface="Arial" panose="020B0604020202020204" pitchFamily="34" charset="0"/>
                        <a:cs typeface="Arial" panose="020B0604020202020204" pitchFamily="34" charset="0"/>
                      </a:endParaRPr>
                    </a:p>
                    <a:p>
                      <a:pPr marL="6858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Liian kireä aikataulu</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endParaRPr lang="en-US" dirty="0"/>
                    </a:p>
                  </a:txBody>
                  <a:tcPr marL="0" marR="0" marT="0" marB="0" anchor="ctr"/>
                </a:tc>
                <a:extLst>
                  <a:ext uri="{0D108BD9-81ED-4DB2-BD59-A6C34878D82A}">
                    <a16:rowId xmlns:a16="http://schemas.microsoft.com/office/drawing/2014/main" xmlns="" val="10001"/>
                  </a:ext>
                </a:extLst>
              </a:tr>
              <a:tr h="744698">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edeltävän tapaamisen kirjaaminen ajoissa läpi ennen asiakkaan vastanottamista</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Poissaolot</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endParaRPr lang="en-US"/>
                    </a:p>
                  </a:txBody>
                  <a:tcPr marL="0" marR="0" marT="0" marB="0" anchor="ctr"/>
                </a:tc>
                <a:extLst>
                  <a:ext uri="{0D108BD9-81ED-4DB2-BD59-A6C34878D82A}">
                    <a16:rowId xmlns:a16="http://schemas.microsoft.com/office/drawing/2014/main" xmlns="" val="10002"/>
                  </a:ext>
                </a:extLst>
              </a:tr>
              <a:tr h="492758">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Asiakkaan kanssa sovitut asiat on hoidettu ajallaan</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pPr marL="6858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endParaRPr lang="en-US"/>
                    </a:p>
                  </a:txBody>
                  <a:tcPr marL="0" marR="0" marT="0" marB="0" anchor="ctr"/>
                </a:tc>
                <a:extLst>
                  <a:ext uri="{0D108BD9-81ED-4DB2-BD59-A6C34878D82A}">
                    <a16:rowId xmlns:a16="http://schemas.microsoft.com/office/drawing/2014/main" xmlns="" val="10003"/>
                  </a:ext>
                </a:extLst>
              </a:tr>
              <a:tr h="492758">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Ajan varaaminen hengähdykseen asiakkaiden tapaamisten välissä</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endParaRPr lang="en-US"/>
                    </a:p>
                  </a:txBody>
                  <a:tcPr marL="0" marR="0" marT="0" marB="0" anchor="ctr"/>
                </a:tc>
                <a:extLst>
                  <a:ext uri="{0D108BD9-81ED-4DB2-BD59-A6C34878D82A}">
                    <a16:rowId xmlns:a16="http://schemas.microsoft.com/office/drawing/2014/main" xmlns="" val="10004"/>
                  </a:ext>
                </a:extLst>
              </a:tr>
              <a:tr h="492758">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Kaikki tarvittava esillä asiakasta varten (lomakkeet, kuviot jne.)</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a:txBody>
                    <a:bodyPr/>
                    <a:lstStyle/>
                    <a:p>
                      <a:endParaRPr lang="en-US" dirty="0"/>
                    </a:p>
                  </a:txBody>
                  <a:tcPr marL="0" marR="0" marT="0" marB="0" anchor="ctr"/>
                </a:tc>
                <a:extLst>
                  <a:ext uri="{0D108BD9-81ED-4DB2-BD59-A6C34878D82A}">
                    <a16:rowId xmlns:a16="http://schemas.microsoft.com/office/drawing/2014/main" xmlns="" val="10005"/>
                  </a:ext>
                </a:extLst>
              </a:tr>
              <a:tr h="492758">
                <a:tc>
                  <a:txBody>
                    <a:bodyPr/>
                    <a:lstStyle/>
                    <a:p>
                      <a:pPr marL="342900" lvl="0" indent="-342900">
                        <a:lnSpc>
                          <a:spcPct val="107000"/>
                        </a:lnSpc>
                        <a:spcAft>
                          <a:spcPts val="0"/>
                        </a:spcAft>
                        <a:buFont typeface="Symbol" panose="05050102010706020507" pitchFamily="18" charset="2"/>
                        <a:buChar char=""/>
                      </a:pPr>
                      <a:r>
                        <a:rPr lang="fi-FI" sz="1400" dirty="0">
                          <a:solidFill>
                            <a:schemeClr val="bg1"/>
                          </a:solidFill>
                          <a:effectLst/>
                          <a:latin typeface="Arial" panose="020B0604020202020204" pitchFamily="34" charset="0"/>
                          <a:cs typeface="Arial" panose="020B0604020202020204" pitchFamily="34" charset="0"/>
                        </a:rPr>
                        <a:t>Tapaamisen jälkeen varattava aikaa tapaamisen kirjaamiseen</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gridSpan="2">
                  <a:txBody>
                    <a:bodyPr/>
                    <a:lstStyle/>
                    <a:p>
                      <a:pPr marL="457200">
                        <a:lnSpc>
                          <a:spcPct val="107000"/>
                        </a:lnSpc>
                        <a:spcAft>
                          <a:spcPts val="0"/>
                        </a:spcAft>
                      </a:pPr>
                      <a:r>
                        <a:rPr lang="fi-FI" sz="1400" dirty="0">
                          <a:solidFill>
                            <a:schemeClr val="bg1"/>
                          </a:solidFill>
                          <a:effectLst/>
                          <a:latin typeface="Arial" panose="020B0604020202020204" pitchFamily="34" charset="0"/>
                          <a:cs typeface="Arial" panose="020B0604020202020204" pitchFamily="34" charset="0"/>
                        </a:rPr>
                        <a:t> </a:t>
                      </a:r>
                      <a:endParaRPr lang="en-US" sz="1400" dirty="0">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solidFill>
                      <a:srgbClr val="00B0F0"/>
                    </a:solidFill>
                  </a:tcPr>
                </a:tc>
                <a:tc hMerge="1">
                  <a:txBody>
                    <a:bodyPr/>
                    <a:lstStyle/>
                    <a:p>
                      <a:endParaRPr lang="en-US"/>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1973063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Oman toiminnan kehittämisen kohteita</a:t>
            </a:r>
            <a:r>
              <a:rPr lang="en-US" dirty="0"/>
              <a:t/>
            </a:r>
            <a:br>
              <a:rPr lang="en-US" dirty="0"/>
            </a:br>
            <a:endParaRPr lang="fi-FI" dirty="0"/>
          </a:p>
        </p:txBody>
      </p:sp>
      <p:graphicFrame>
        <p:nvGraphicFramePr>
          <p:cNvPr id="4" name="Taulukko 3"/>
          <p:cNvGraphicFramePr>
            <a:graphicFrameLocks noGrp="1"/>
          </p:cNvGraphicFramePr>
          <p:nvPr>
            <p:extLst>
              <p:ext uri="{D42A27DB-BD31-4B8C-83A1-F6EECF244321}">
                <p14:modId xmlns:p14="http://schemas.microsoft.com/office/powerpoint/2010/main" val="1695916535"/>
              </p:ext>
            </p:extLst>
          </p:nvPr>
        </p:nvGraphicFramePr>
        <p:xfrm>
          <a:off x="1441622" y="1161537"/>
          <a:ext cx="6740139" cy="5914105"/>
        </p:xfrm>
        <a:graphic>
          <a:graphicData uri="http://schemas.openxmlformats.org/drawingml/2006/table">
            <a:tbl>
              <a:tblPr firstRow="1" firstCol="1" bandRow="1">
                <a:tableStyleId>{5C22544A-7EE6-4342-B048-85BDC9FD1C3A}</a:tableStyleId>
              </a:tblPr>
              <a:tblGrid>
                <a:gridCol w="6740139">
                  <a:extLst>
                    <a:ext uri="{9D8B030D-6E8A-4147-A177-3AD203B41FA5}">
                      <a16:colId xmlns:a16="http://schemas.microsoft.com/office/drawing/2014/main" xmlns="" val="20000"/>
                    </a:ext>
                  </a:extLst>
                </a:gridCol>
              </a:tblGrid>
              <a:tr h="919273">
                <a:tc>
                  <a:txBody>
                    <a:bodyPr/>
                    <a:lstStyle/>
                    <a:p>
                      <a:pPr algn="ctr">
                        <a:lnSpc>
                          <a:spcPct val="150000"/>
                        </a:lnSpc>
                        <a:spcAft>
                          <a:spcPts val="0"/>
                        </a:spcAft>
                      </a:pPr>
                      <a:r>
                        <a:rPr lang="fi-FI" sz="1200" dirty="0">
                          <a:solidFill>
                            <a:schemeClr val="tx1"/>
                          </a:solidFill>
                          <a:effectLst/>
                        </a:rPr>
                        <a:t> </a:t>
                      </a:r>
                      <a:endParaRPr lang="en-US" sz="1200" dirty="0">
                        <a:solidFill>
                          <a:schemeClr val="tx1"/>
                        </a:solidFill>
                        <a:effectLst/>
                      </a:endParaRPr>
                    </a:p>
                    <a:p>
                      <a:pPr algn="ctr">
                        <a:lnSpc>
                          <a:spcPct val="150000"/>
                        </a:lnSpc>
                        <a:spcAft>
                          <a:spcPts val="0"/>
                        </a:spcAft>
                      </a:pPr>
                      <a:r>
                        <a:rPr lang="fi-FI" sz="1400" dirty="0">
                          <a:solidFill>
                            <a:schemeClr val="tx1"/>
                          </a:solidFill>
                          <a:effectLst/>
                        </a:rPr>
                        <a:t>Kehittämistarinan aiheita, jotka tarjosivat/ tarjoavat minulle kehittämisen paikkoja tutkimuksen aikana</a:t>
                      </a:r>
                      <a:endParaRPr lang="en-US" sz="1400" dirty="0">
                        <a:solidFill>
                          <a:schemeClr val="tx1"/>
                        </a:solidFill>
                        <a:effectLst/>
                      </a:endParaRPr>
                    </a:p>
                    <a:p>
                      <a:pPr algn="just">
                        <a:lnSpc>
                          <a:spcPct val="150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68" marR="50468" marT="0" marB="0">
                    <a:solidFill>
                      <a:srgbClr val="00B0F0"/>
                    </a:solidFill>
                  </a:tcPr>
                </a:tc>
                <a:extLst>
                  <a:ext uri="{0D108BD9-81ED-4DB2-BD59-A6C34878D82A}">
                    <a16:rowId xmlns:a16="http://schemas.microsoft.com/office/drawing/2014/main" xmlns="" val="10000"/>
                  </a:ext>
                </a:extLst>
              </a:tr>
              <a:tr h="305934">
                <a:tc>
                  <a:txBody>
                    <a:bodyPr/>
                    <a:lstStyle/>
                    <a:p>
                      <a:pPr marL="342900" lvl="0" indent="-342900" algn="just">
                        <a:lnSpc>
                          <a:spcPct val="150000"/>
                        </a:lnSpc>
                        <a:spcAft>
                          <a:spcPts val="0"/>
                        </a:spcAft>
                        <a:buFont typeface="Symbol" panose="05050102010706020507" pitchFamily="18" charset="2"/>
                        <a:buChar char=""/>
                      </a:pPr>
                      <a:r>
                        <a:rPr lang="fi-FI" sz="1200" dirty="0">
                          <a:solidFill>
                            <a:schemeClr val="tx1"/>
                          </a:solidFill>
                          <a:effectLst/>
                        </a:rPr>
                        <a:t>Visuaalinen palvelutarpeen arviointikuvion laatiminen asiakkaita varten</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1"/>
                  </a:ext>
                </a:extLst>
              </a:tr>
              <a:tr h="493822">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Osallisuuden portaiden laatiminen ja niiden käyttöönotto, tutkielman aikana vain oman työskentelyn tukena mutta jatkossa yhdessä asiakkaan kanssa.  </a:t>
                      </a:r>
                      <a:endParaRPr lang="en-US" sz="1200" dirty="0">
                        <a:solidFill>
                          <a:schemeClr val="tx1"/>
                        </a:solidFill>
                        <a:effectLst/>
                      </a:endParaRPr>
                    </a:p>
                    <a:p>
                      <a:pPr marL="457200" algn="just">
                        <a:lnSpc>
                          <a:spcPct val="107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2"/>
                  </a:ext>
                </a:extLst>
              </a:tr>
              <a:tr h="327916">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Viranomaiskartan käyttöön ottaminen</a:t>
                      </a:r>
                      <a:endParaRPr lang="en-US" sz="1200" dirty="0">
                        <a:solidFill>
                          <a:schemeClr val="tx1"/>
                        </a:solidFill>
                        <a:effectLst/>
                      </a:endParaRPr>
                    </a:p>
                    <a:p>
                      <a:pPr marL="457200" algn="just">
                        <a:lnSpc>
                          <a:spcPct val="107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3"/>
                  </a:ext>
                </a:extLst>
              </a:tr>
              <a:tr h="1045331">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Vammaispalveluiden asiakkaiden oikeuksien ja palveluiden heikko tunteminen edellyttää vahvempaa </a:t>
                      </a:r>
                      <a:r>
                        <a:rPr lang="fi-FI" sz="1200" dirty="0" err="1">
                          <a:solidFill>
                            <a:schemeClr val="tx1"/>
                          </a:solidFill>
                          <a:effectLst/>
                        </a:rPr>
                        <a:t>yhtistyötä</a:t>
                      </a:r>
                      <a:r>
                        <a:rPr lang="fi-FI" sz="1200" dirty="0">
                          <a:solidFill>
                            <a:schemeClr val="tx1"/>
                          </a:solidFill>
                          <a:effectLst/>
                        </a:rPr>
                        <a:t> vammaispalveluiden työntekijöiden kanssa. Näiden asiakkaiden oikeuksien ja lakien opiskelu ja näiden asioiden sisäistäminen mahdollisuuksien mukaan koulutuksen ja kirjallisuuden avulla</a:t>
                      </a:r>
                      <a:endParaRPr lang="en-US" sz="1200" dirty="0">
                        <a:solidFill>
                          <a:schemeClr val="tx1"/>
                        </a:solidFill>
                        <a:effectLst/>
                      </a:endParaRPr>
                    </a:p>
                    <a:p>
                      <a:pPr marL="457200" algn="just">
                        <a:lnSpc>
                          <a:spcPct val="150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4"/>
                  </a:ext>
                </a:extLst>
              </a:tr>
              <a:tr h="660886">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Asiakkaiden tarinoita havainnoinnin menetelmällä kuuntelemalla, voi auttaa ymmärtämään sen, miten asiakas tilanteensa haastavuuden/ongelman kokee ja mitä ajatuksia se hänessä herättää</a:t>
                      </a:r>
                      <a:endParaRPr lang="en-US" sz="1200" dirty="0">
                        <a:solidFill>
                          <a:schemeClr val="tx1"/>
                        </a:solidFill>
                        <a:effectLst/>
                      </a:endParaRPr>
                    </a:p>
                    <a:p>
                      <a:pPr marL="457200" algn="just">
                        <a:lnSpc>
                          <a:spcPct val="107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5"/>
                  </a:ext>
                </a:extLst>
              </a:tr>
              <a:tr h="327916">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Asiakastapaamisen huolellinen kirjaaminen sähköiseen järjestelmään</a:t>
                      </a:r>
                      <a:endParaRPr lang="en-US" sz="1200" dirty="0">
                        <a:solidFill>
                          <a:schemeClr val="tx1"/>
                        </a:solidFill>
                        <a:effectLst/>
                      </a:endParaRPr>
                    </a:p>
                    <a:p>
                      <a:pPr marL="457200" algn="just">
                        <a:lnSpc>
                          <a:spcPct val="107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6"/>
                  </a:ext>
                </a:extLst>
              </a:tr>
              <a:tr h="327916">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Parempi valmistautuminen asiakkaan tapaamiseen</a:t>
                      </a:r>
                      <a:endParaRPr lang="en-US" sz="1200" dirty="0">
                        <a:solidFill>
                          <a:schemeClr val="tx1"/>
                        </a:solidFill>
                        <a:effectLst/>
                      </a:endParaRPr>
                    </a:p>
                    <a:p>
                      <a:pPr marL="457200" algn="just">
                        <a:lnSpc>
                          <a:spcPct val="107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7"/>
                  </a:ext>
                </a:extLst>
              </a:tr>
              <a:tr h="327916">
                <a:tc>
                  <a:txBody>
                    <a:bodyPr/>
                    <a:lstStyle/>
                    <a:p>
                      <a:pPr marL="342900" lvl="0" indent="-342900" algn="just">
                        <a:lnSpc>
                          <a:spcPct val="107000"/>
                        </a:lnSpc>
                        <a:spcAft>
                          <a:spcPts val="0"/>
                        </a:spcAft>
                        <a:buFont typeface="Symbol" panose="05050102010706020507" pitchFamily="18" charset="2"/>
                        <a:buChar char=""/>
                      </a:pPr>
                      <a:r>
                        <a:rPr lang="fi-FI" sz="1200" dirty="0">
                          <a:solidFill>
                            <a:schemeClr val="tx1"/>
                          </a:solidFill>
                          <a:effectLst/>
                        </a:rPr>
                        <a:t>Vuorovaikutus- ja itsereflektointitaitojen jatkuva kehittäminen </a:t>
                      </a:r>
                      <a:endParaRPr lang="en-US" sz="1200" dirty="0">
                        <a:solidFill>
                          <a:schemeClr val="tx1"/>
                        </a:solidFill>
                        <a:effectLst/>
                      </a:endParaRPr>
                    </a:p>
                    <a:p>
                      <a:pPr marL="457200" algn="just">
                        <a:lnSpc>
                          <a:spcPct val="107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8"/>
                  </a:ext>
                </a:extLst>
              </a:tr>
              <a:tr h="459637">
                <a:tc>
                  <a:txBody>
                    <a:bodyPr/>
                    <a:lstStyle/>
                    <a:p>
                      <a:pPr marL="342900" lvl="0" indent="-342900" algn="just">
                        <a:lnSpc>
                          <a:spcPct val="150000"/>
                        </a:lnSpc>
                        <a:spcAft>
                          <a:spcPts val="0"/>
                        </a:spcAft>
                        <a:buFont typeface="Symbol" panose="05050102010706020507" pitchFamily="18" charset="2"/>
                        <a:buChar char=""/>
                      </a:pPr>
                      <a:r>
                        <a:rPr lang="fi-FI" sz="1200" dirty="0">
                          <a:solidFill>
                            <a:schemeClr val="tx1"/>
                          </a:solidFill>
                          <a:effectLst/>
                        </a:rPr>
                        <a:t>Oman intuition kuunteleminen</a:t>
                      </a:r>
                      <a:endParaRPr lang="en-US" sz="1200" dirty="0">
                        <a:solidFill>
                          <a:schemeClr val="tx1"/>
                        </a:solidFill>
                        <a:effectLst/>
                      </a:endParaRPr>
                    </a:p>
                    <a:p>
                      <a:pPr marL="457200" algn="just">
                        <a:lnSpc>
                          <a:spcPct val="150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50468" marR="50468" marT="0" marB="0">
                    <a:solidFill>
                      <a:srgbClr val="00B0F0"/>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6949932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Rakenteellista sosiaalityötä edistävät ja estävät tekijät</a:t>
            </a:r>
            <a:r>
              <a:rPr lang="en-US" dirty="0"/>
              <a:t/>
            </a:r>
            <a:br>
              <a:rPr lang="en-US" dirty="0"/>
            </a:br>
            <a:endParaRPr lang="fi-FI" dirty="0"/>
          </a:p>
        </p:txBody>
      </p:sp>
      <p:graphicFrame>
        <p:nvGraphicFramePr>
          <p:cNvPr id="3" name="Taulukko 2"/>
          <p:cNvGraphicFramePr>
            <a:graphicFrameLocks noGrp="1"/>
          </p:cNvGraphicFramePr>
          <p:nvPr>
            <p:extLst>
              <p:ext uri="{D42A27DB-BD31-4B8C-83A1-F6EECF244321}">
                <p14:modId xmlns:p14="http://schemas.microsoft.com/office/powerpoint/2010/main" val="4257643931"/>
              </p:ext>
            </p:extLst>
          </p:nvPr>
        </p:nvGraphicFramePr>
        <p:xfrm>
          <a:off x="2339546" y="1161536"/>
          <a:ext cx="6256672" cy="6496184"/>
        </p:xfrm>
        <a:graphic>
          <a:graphicData uri="http://schemas.openxmlformats.org/drawingml/2006/table">
            <a:tbl>
              <a:tblPr firstRow="1" firstCol="1" bandRow="1">
                <a:tableStyleId>{5C22544A-7EE6-4342-B048-85BDC9FD1C3A}</a:tableStyleId>
              </a:tblPr>
              <a:tblGrid>
                <a:gridCol w="3127986">
                  <a:extLst>
                    <a:ext uri="{9D8B030D-6E8A-4147-A177-3AD203B41FA5}">
                      <a16:colId xmlns:a16="http://schemas.microsoft.com/office/drawing/2014/main" xmlns="" val="20000"/>
                    </a:ext>
                  </a:extLst>
                </a:gridCol>
                <a:gridCol w="3128686">
                  <a:extLst>
                    <a:ext uri="{9D8B030D-6E8A-4147-A177-3AD203B41FA5}">
                      <a16:colId xmlns:a16="http://schemas.microsoft.com/office/drawing/2014/main" xmlns="" val="20001"/>
                    </a:ext>
                  </a:extLst>
                </a:gridCol>
              </a:tblGrid>
              <a:tr h="1328819">
                <a:tc>
                  <a:txBody>
                    <a:bodyPr/>
                    <a:lstStyle/>
                    <a:p>
                      <a:pPr marL="457200" algn="ctr">
                        <a:lnSpc>
                          <a:spcPct val="150000"/>
                        </a:lnSpc>
                        <a:spcAft>
                          <a:spcPts val="0"/>
                        </a:spcAft>
                      </a:pPr>
                      <a:r>
                        <a:rPr lang="fi-FI" sz="1400" u="sng" dirty="0">
                          <a:solidFill>
                            <a:schemeClr val="tx1"/>
                          </a:solidFill>
                          <a:effectLst/>
                        </a:rPr>
                        <a:t>Rakenteellista sosiaalityötä edistäviä tekijöitä</a:t>
                      </a:r>
                      <a:endParaRPr lang="en-US" sz="1400" dirty="0">
                        <a:solidFill>
                          <a:schemeClr val="tx1"/>
                        </a:solidFill>
                        <a:effectLst/>
                      </a:endParaRPr>
                    </a:p>
                    <a:p>
                      <a:pPr marL="457200">
                        <a:lnSpc>
                          <a:spcPct val="150000"/>
                        </a:lnSpc>
                        <a:spcAft>
                          <a:spcPts val="0"/>
                        </a:spcAft>
                      </a:pPr>
                      <a:r>
                        <a:rPr lang="fi-FI" sz="1400" dirty="0">
                          <a:solidFill>
                            <a:schemeClr val="tx1"/>
                          </a:solidFill>
                          <a:effectLst/>
                        </a:rPr>
                        <a:t> </a:t>
                      </a:r>
                      <a:endParaRPr lang="en-US" sz="14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tc>
                  <a:txBody>
                    <a:bodyPr/>
                    <a:lstStyle/>
                    <a:p>
                      <a:pPr marL="457200" algn="ctr">
                        <a:lnSpc>
                          <a:spcPct val="150000"/>
                        </a:lnSpc>
                        <a:spcAft>
                          <a:spcPts val="0"/>
                        </a:spcAft>
                      </a:pPr>
                      <a:r>
                        <a:rPr lang="fi-FI" sz="1400" u="sng" dirty="0">
                          <a:solidFill>
                            <a:schemeClr val="tx1"/>
                          </a:solidFill>
                          <a:effectLst/>
                        </a:rPr>
                        <a:t>Rakenteellista sosiaalityötä estäviä tekijöitä</a:t>
                      </a:r>
                      <a:endParaRPr lang="en-US" sz="14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extLst>
                  <a:ext uri="{0D108BD9-81ED-4DB2-BD59-A6C34878D82A}">
                    <a16:rowId xmlns:a16="http://schemas.microsoft.com/office/drawing/2014/main" xmlns="" val="10000"/>
                  </a:ext>
                </a:extLst>
              </a:tr>
              <a:tr h="1242008">
                <a:tc>
                  <a:txBody>
                    <a:bodyPr/>
                    <a:lstStyle/>
                    <a:p>
                      <a:pPr marL="342900" lvl="0" indent="-342900">
                        <a:lnSpc>
                          <a:spcPct val="107000"/>
                        </a:lnSpc>
                        <a:spcAft>
                          <a:spcPts val="0"/>
                        </a:spcAft>
                        <a:buFont typeface="Symbol" panose="05050102010706020507" pitchFamily="18" charset="2"/>
                        <a:buChar char=""/>
                      </a:pPr>
                      <a:r>
                        <a:rPr lang="fi-FI" sz="1200" dirty="0">
                          <a:solidFill>
                            <a:schemeClr val="tx1"/>
                          </a:solidFill>
                          <a:effectLst/>
                        </a:rPr>
                        <a:t>Rakenteellisen sosiaalityön aiheen ja käsitteistön tuntemus</a:t>
                      </a:r>
                      <a:endParaRPr lang="en-US" sz="1200" dirty="0">
                        <a:solidFill>
                          <a:schemeClr val="tx1"/>
                        </a:solidFill>
                        <a:effectLst/>
                      </a:endParaRPr>
                    </a:p>
                    <a:p>
                      <a:pPr marL="457200">
                        <a:lnSpc>
                          <a:spcPct val="150000"/>
                        </a:lnSpc>
                        <a:spcAft>
                          <a:spcPts val="0"/>
                        </a:spcAft>
                      </a:pPr>
                      <a:r>
                        <a:rPr lang="fi-FI" sz="1200" dirty="0">
                          <a:solidFill>
                            <a:schemeClr val="tx1"/>
                          </a:solidFill>
                          <a:effectLst/>
                        </a:rPr>
                        <a:t> </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200" dirty="0">
                          <a:solidFill>
                            <a:schemeClr val="tx1"/>
                          </a:solidFill>
                          <a:effectLst/>
                        </a:rPr>
                        <a:t>Rakenteellisen sosiaalityön aiheen ja käsitteiden tuntemattomuus ja rakenteellisen sosiaalityön käytön osaamattomuus työn arjessa</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extLst>
                  <a:ext uri="{0D108BD9-81ED-4DB2-BD59-A6C34878D82A}">
                    <a16:rowId xmlns:a16="http://schemas.microsoft.com/office/drawing/2014/main" xmlns="" val="10001"/>
                  </a:ext>
                </a:extLst>
              </a:tr>
              <a:tr h="616403">
                <a:tc>
                  <a:txBody>
                    <a:bodyPr/>
                    <a:lstStyle/>
                    <a:p>
                      <a:pPr marL="342900" lvl="0" indent="-342900">
                        <a:lnSpc>
                          <a:spcPct val="107000"/>
                        </a:lnSpc>
                        <a:spcAft>
                          <a:spcPts val="0"/>
                        </a:spcAft>
                        <a:buFont typeface="Symbol" panose="05050102010706020507" pitchFamily="18" charset="2"/>
                        <a:buChar char=""/>
                      </a:pPr>
                      <a:r>
                        <a:rPr lang="fi-FI" sz="1200">
                          <a:solidFill>
                            <a:schemeClr val="tx1"/>
                          </a:solidFill>
                          <a:effectLst/>
                        </a:rPr>
                        <a:t>Rakenteellisen sosiaalityön käyttäminen sosiaalityössä</a:t>
                      </a:r>
                      <a:endParaRPr lang="en-US" sz="1200">
                        <a:solidFill>
                          <a:schemeClr val="tx1"/>
                        </a:solidFill>
                        <a:effectLst/>
                      </a:endParaRPr>
                    </a:p>
                    <a:p>
                      <a:pPr marL="457200">
                        <a:lnSpc>
                          <a:spcPct val="107000"/>
                        </a:lnSpc>
                        <a:spcAft>
                          <a:spcPts val="0"/>
                        </a:spcAft>
                      </a:pPr>
                      <a:r>
                        <a:rPr lang="fi-FI" sz="1200">
                          <a:solidFill>
                            <a:schemeClr val="tx1"/>
                          </a:solidFill>
                          <a:effectLst/>
                        </a:rPr>
                        <a:t> </a:t>
                      </a:r>
                      <a:endParaRPr lang="en-US" sz="120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200" dirty="0">
                          <a:solidFill>
                            <a:schemeClr val="tx1"/>
                          </a:solidFill>
                          <a:effectLst/>
                        </a:rPr>
                        <a:t>Rakenteelliselle sosiaalityölle oman ajan varaamattomuus</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extLst>
                  <a:ext uri="{0D108BD9-81ED-4DB2-BD59-A6C34878D82A}">
                    <a16:rowId xmlns:a16="http://schemas.microsoft.com/office/drawing/2014/main" xmlns="" val="10002"/>
                  </a:ext>
                </a:extLst>
              </a:tr>
              <a:tr h="1242008">
                <a:tc>
                  <a:txBody>
                    <a:bodyPr/>
                    <a:lstStyle/>
                    <a:p>
                      <a:pPr marL="342900" lvl="0" indent="-342900">
                        <a:lnSpc>
                          <a:spcPct val="107000"/>
                        </a:lnSpc>
                        <a:spcAft>
                          <a:spcPts val="0"/>
                        </a:spcAft>
                        <a:buFont typeface="Symbol" panose="05050102010706020507" pitchFamily="18" charset="2"/>
                        <a:buChar char=""/>
                      </a:pPr>
                      <a:r>
                        <a:rPr lang="fi-FI" sz="1200">
                          <a:solidFill>
                            <a:schemeClr val="tx1"/>
                          </a:solidFill>
                          <a:effectLst/>
                        </a:rPr>
                        <a:t>Ajan varaaminen asian haltuunotolle sekä yhteisesti työyhteisössä mutta myös oman asiakastyön näkökulmaan peilaaminen</a:t>
                      </a:r>
                      <a:endParaRPr lang="en-US" sz="1200">
                        <a:solidFill>
                          <a:schemeClr val="tx1"/>
                        </a:solidFill>
                        <a:effectLst/>
                      </a:endParaRPr>
                    </a:p>
                    <a:p>
                      <a:pPr marL="457200">
                        <a:lnSpc>
                          <a:spcPct val="107000"/>
                        </a:lnSpc>
                        <a:spcAft>
                          <a:spcPts val="0"/>
                        </a:spcAft>
                      </a:pPr>
                      <a:r>
                        <a:rPr lang="fi-FI" sz="1200">
                          <a:solidFill>
                            <a:schemeClr val="tx1"/>
                          </a:solidFill>
                          <a:effectLst/>
                        </a:rPr>
                        <a:t> </a:t>
                      </a:r>
                      <a:endParaRPr lang="en-US" sz="120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200" dirty="0">
                          <a:solidFill>
                            <a:schemeClr val="tx1"/>
                          </a:solidFill>
                          <a:effectLst/>
                        </a:rPr>
                        <a:t>Suuret asiakasmäärät</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extLst>
                  <a:ext uri="{0D108BD9-81ED-4DB2-BD59-A6C34878D82A}">
                    <a16:rowId xmlns:a16="http://schemas.microsoft.com/office/drawing/2014/main" xmlns="" val="10003"/>
                  </a:ext>
                </a:extLst>
              </a:tr>
              <a:tr h="1242008">
                <a:tc>
                  <a:txBody>
                    <a:bodyPr/>
                    <a:lstStyle/>
                    <a:p>
                      <a:pPr marL="342900" lvl="0" indent="-342900">
                        <a:lnSpc>
                          <a:spcPct val="107000"/>
                        </a:lnSpc>
                        <a:spcAft>
                          <a:spcPts val="0"/>
                        </a:spcAft>
                        <a:buFont typeface="Symbol" panose="05050102010706020507" pitchFamily="18" charset="2"/>
                        <a:buChar char=""/>
                      </a:pPr>
                      <a:r>
                        <a:rPr lang="fi-FI" sz="1200">
                          <a:solidFill>
                            <a:schemeClr val="tx1"/>
                          </a:solidFill>
                          <a:effectLst/>
                        </a:rPr>
                        <a:t>Organisaation näyttämä malli ja esimerkki siitä kuinka rakenteellinen sosiaalityö istuu meidän yksikön sosiaalityöhön ja käytännön arkeen</a:t>
                      </a:r>
                      <a:endParaRPr lang="en-US" sz="1200">
                        <a:solidFill>
                          <a:schemeClr val="tx1"/>
                        </a:solidFill>
                        <a:effectLst/>
                      </a:endParaRPr>
                    </a:p>
                    <a:p>
                      <a:pPr marL="457200">
                        <a:lnSpc>
                          <a:spcPct val="107000"/>
                        </a:lnSpc>
                        <a:spcAft>
                          <a:spcPts val="0"/>
                        </a:spcAft>
                      </a:pPr>
                      <a:r>
                        <a:rPr lang="fi-FI" sz="1200">
                          <a:solidFill>
                            <a:schemeClr val="tx1"/>
                          </a:solidFill>
                          <a:effectLst/>
                        </a:rPr>
                        <a:t> </a:t>
                      </a:r>
                      <a:endParaRPr lang="en-US" sz="120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200" dirty="0">
                          <a:solidFill>
                            <a:schemeClr val="tx1"/>
                          </a:solidFill>
                          <a:effectLst/>
                        </a:rPr>
                        <a:t>Työnohjauksen puute</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extLst>
                  <a:ext uri="{0D108BD9-81ED-4DB2-BD59-A6C34878D82A}">
                    <a16:rowId xmlns:a16="http://schemas.microsoft.com/office/drawing/2014/main" xmlns="" val="10004"/>
                  </a:ext>
                </a:extLst>
              </a:tr>
              <a:tr h="824938">
                <a:tc>
                  <a:txBody>
                    <a:bodyPr/>
                    <a:lstStyle/>
                    <a:p>
                      <a:pPr marL="457200">
                        <a:lnSpc>
                          <a:spcPct val="107000"/>
                        </a:lnSpc>
                        <a:spcAft>
                          <a:spcPts val="0"/>
                        </a:spcAft>
                      </a:pPr>
                      <a:r>
                        <a:rPr lang="fi-FI" sz="1200">
                          <a:solidFill>
                            <a:schemeClr val="tx1"/>
                          </a:solidFill>
                          <a:effectLst/>
                        </a:rPr>
                        <a:t> </a:t>
                      </a:r>
                      <a:endParaRPr lang="en-US" sz="120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tc>
                  <a:txBody>
                    <a:bodyPr/>
                    <a:lstStyle/>
                    <a:p>
                      <a:pPr marL="342900" lvl="0" indent="-342900">
                        <a:lnSpc>
                          <a:spcPct val="107000"/>
                        </a:lnSpc>
                        <a:spcAft>
                          <a:spcPts val="0"/>
                        </a:spcAft>
                        <a:buFont typeface="Symbol" panose="05050102010706020507" pitchFamily="18" charset="2"/>
                        <a:buChar char=""/>
                      </a:pPr>
                      <a:r>
                        <a:rPr lang="fi-FI" sz="1200" dirty="0">
                          <a:solidFill>
                            <a:schemeClr val="tx1"/>
                          </a:solidFill>
                          <a:effectLst/>
                        </a:rPr>
                        <a:t>Rakenteellisen sosiaalityön linkittämättömyys sosiaalityön arjen esimerkkeihin sosiaalityön koulutuksessa yliopistoissa</a:t>
                      </a:r>
                      <a:endParaRPr lang="en-US" sz="1200" dirty="0">
                        <a:solidFill>
                          <a:schemeClr val="tx1"/>
                        </a:solidFill>
                        <a:effectLst/>
                        <a:latin typeface="Calibri" panose="020F0502020204030204" pitchFamily="34" charset="0"/>
                        <a:ea typeface="SimSun" panose="02010600030101010101" pitchFamily="2" charset="-122"/>
                        <a:cs typeface="SimSun" panose="02010600030101010101" pitchFamily="2" charset="-122"/>
                      </a:endParaRPr>
                    </a:p>
                  </a:txBody>
                  <a:tcPr marL="60496" marR="60496" marT="0" marB="0">
                    <a:solidFill>
                      <a:srgbClr val="00B0F0"/>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1829999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OSALLISUUDESTA VUOROVAIKUTUKSEEN</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26051771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ovettu nuoli oikealle 4"/>
          <p:cNvSpPr/>
          <p:nvPr/>
        </p:nvSpPr>
        <p:spPr>
          <a:xfrm>
            <a:off x="1553664" y="1870765"/>
            <a:ext cx="3142445" cy="873934"/>
          </a:xfrm>
          <a:prstGeom prst="notchedRigh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LÄSNÄOLO</a:t>
            </a:r>
          </a:p>
        </p:txBody>
      </p:sp>
      <p:sp>
        <p:nvSpPr>
          <p:cNvPr id="6" name="Lovettu nuoli oikealle 5"/>
          <p:cNvSpPr/>
          <p:nvPr/>
        </p:nvSpPr>
        <p:spPr>
          <a:xfrm>
            <a:off x="1247934" y="2701594"/>
            <a:ext cx="2902234" cy="552100"/>
          </a:xfrm>
          <a:prstGeom prst="notchedRigh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ARVOSTAMINEN</a:t>
            </a:r>
          </a:p>
        </p:txBody>
      </p:sp>
      <p:sp>
        <p:nvSpPr>
          <p:cNvPr id="7" name="Lovettu nuoli oikealle 6"/>
          <p:cNvSpPr/>
          <p:nvPr/>
        </p:nvSpPr>
        <p:spPr>
          <a:xfrm>
            <a:off x="1247934" y="3784882"/>
            <a:ext cx="2874136" cy="552100"/>
          </a:xfrm>
          <a:prstGeom prst="notchedRigh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TASAVERTAISUUS</a:t>
            </a:r>
          </a:p>
        </p:txBody>
      </p:sp>
      <p:sp>
        <p:nvSpPr>
          <p:cNvPr id="8" name="Lovettu nuoli oikealle 7"/>
          <p:cNvSpPr/>
          <p:nvPr/>
        </p:nvSpPr>
        <p:spPr>
          <a:xfrm>
            <a:off x="1751038" y="3257822"/>
            <a:ext cx="2734808" cy="552100"/>
          </a:xfrm>
          <a:prstGeom prst="notchedRigh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JAKAMINEN</a:t>
            </a:r>
          </a:p>
        </p:txBody>
      </p:sp>
      <p:sp>
        <p:nvSpPr>
          <p:cNvPr id="9" name="Lovettu nuoli oikealle 8"/>
          <p:cNvSpPr/>
          <p:nvPr/>
        </p:nvSpPr>
        <p:spPr>
          <a:xfrm>
            <a:off x="436228" y="4816699"/>
            <a:ext cx="3813800" cy="1427732"/>
          </a:xfrm>
          <a:prstGeom prst="notchedRigh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a:p>
            <a:pPr algn="ctr"/>
            <a:r>
              <a:rPr lang="fi-FI" dirty="0"/>
              <a:t>ELÄMÄTARINOIDEN KOSKEKUTSPINNAT</a:t>
            </a:r>
          </a:p>
          <a:p>
            <a:pPr algn="ctr"/>
            <a:endParaRPr lang="fi-FI" dirty="0"/>
          </a:p>
        </p:txBody>
      </p:sp>
      <p:sp>
        <p:nvSpPr>
          <p:cNvPr id="10" name="Lovettu nuoli oikealle 9"/>
          <p:cNvSpPr/>
          <p:nvPr/>
        </p:nvSpPr>
        <p:spPr>
          <a:xfrm>
            <a:off x="1347794" y="4404450"/>
            <a:ext cx="2902234" cy="603647"/>
          </a:xfrm>
          <a:prstGeom prst="notchedRigh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VAKAVASTI OTTAMINEN</a:t>
            </a:r>
          </a:p>
        </p:txBody>
      </p:sp>
      <p:sp>
        <p:nvSpPr>
          <p:cNvPr id="14" name="Nuoli vasemmalle 13"/>
          <p:cNvSpPr/>
          <p:nvPr/>
        </p:nvSpPr>
        <p:spPr>
          <a:xfrm>
            <a:off x="7606206" y="1915923"/>
            <a:ext cx="3709051" cy="625202"/>
          </a:xfrm>
          <a:prstGeom prst="lef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KUULLUKSI TULEMINEN</a:t>
            </a:r>
          </a:p>
        </p:txBody>
      </p:sp>
      <p:sp>
        <p:nvSpPr>
          <p:cNvPr id="16" name="Nuoli vasemmalle 15"/>
          <p:cNvSpPr/>
          <p:nvPr/>
        </p:nvSpPr>
        <p:spPr>
          <a:xfrm>
            <a:off x="9328380" y="3367576"/>
            <a:ext cx="2807217" cy="633717"/>
          </a:xfrm>
          <a:prstGeom prst="lef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TUNTEET</a:t>
            </a:r>
          </a:p>
        </p:txBody>
      </p:sp>
      <p:sp>
        <p:nvSpPr>
          <p:cNvPr id="17" name="Nuoli vasemmalle 16"/>
          <p:cNvSpPr/>
          <p:nvPr/>
        </p:nvSpPr>
        <p:spPr>
          <a:xfrm>
            <a:off x="8527366" y="4001293"/>
            <a:ext cx="3236168" cy="1245956"/>
          </a:xfrm>
          <a:prstGeom prst="lef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KOKONAISVALTAINEN YMMÄRTÄMINEN</a:t>
            </a:r>
          </a:p>
        </p:txBody>
      </p:sp>
      <p:sp>
        <p:nvSpPr>
          <p:cNvPr id="18" name="Nuoli vasemmalle 17"/>
          <p:cNvSpPr/>
          <p:nvPr/>
        </p:nvSpPr>
        <p:spPr>
          <a:xfrm>
            <a:off x="7734886" y="5330695"/>
            <a:ext cx="2787747" cy="746547"/>
          </a:xfrm>
          <a:prstGeom prst="lef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VASTAVUOROISUUS</a:t>
            </a:r>
          </a:p>
        </p:txBody>
      </p:sp>
      <p:sp>
        <p:nvSpPr>
          <p:cNvPr id="19" name="Nuoli vasemmalle 18"/>
          <p:cNvSpPr/>
          <p:nvPr/>
        </p:nvSpPr>
        <p:spPr>
          <a:xfrm>
            <a:off x="8328074" y="2608593"/>
            <a:ext cx="3587261" cy="824621"/>
          </a:xfrm>
          <a:prstGeom prst="leftArrow">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MYÖNTEISET KOKEMUKSET</a:t>
            </a:r>
          </a:p>
        </p:txBody>
      </p:sp>
      <p:sp>
        <p:nvSpPr>
          <p:cNvPr id="20" name="Nuoli ylös ja alas 19"/>
          <p:cNvSpPr/>
          <p:nvPr/>
        </p:nvSpPr>
        <p:spPr>
          <a:xfrm>
            <a:off x="5634400" y="664039"/>
            <a:ext cx="690317" cy="4161319"/>
          </a:xfrm>
          <a:prstGeom prst="upDownArrow">
            <a:avLst/>
          </a:prstGeom>
          <a:solidFill>
            <a:srgbClr val="FFFF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i-FI" b="1" dirty="0">
                <a:solidFill>
                  <a:srgbClr val="FF0000"/>
                </a:solidFill>
              </a:rPr>
              <a:t>YHTEINEN VUOROVAIKUTUS</a:t>
            </a:r>
          </a:p>
        </p:txBody>
      </p:sp>
    </p:spTree>
    <p:extLst>
      <p:ext uri="{BB962C8B-B14F-4D97-AF65-F5344CB8AC3E}">
        <p14:creationId xmlns:p14="http://schemas.microsoft.com/office/powerpoint/2010/main" val="30413343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down)">
                                      <p:cBhvr>
                                        <p:cTn id="73" dur="500"/>
                                        <p:tgtEl>
                                          <p:spTgt spid="20"/>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mph" presetSubtype="0" fill="hold" grpId="1" nodeType="clickEffect">
                                  <p:stCondLst>
                                    <p:cond delay="0"/>
                                  </p:stCondLst>
                                  <p:childTnLst>
                                    <p:animScale>
                                      <p:cBhvr>
                                        <p:cTn id="77" dur="2000" fill="hold"/>
                                        <p:tgtEl>
                                          <p:spTgt spid="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4" grpId="0" animBg="1"/>
      <p:bldP spid="16" grpId="0" animBg="1"/>
      <p:bldP spid="17" grpId="0" animBg="1"/>
      <p:bldP spid="18" grpId="0" animBg="1"/>
      <p:bldP spid="19" grpId="0" animBg="1"/>
      <p:bldP spid="20" grpId="0" animBg="1"/>
      <p:bldP spid="2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30660" y="1"/>
            <a:ext cx="10783330" cy="6862456"/>
          </a:xfrm>
          <a:prstGeom prst="rect">
            <a:avLst/>
          </a:prstGeom>
        </p:spPr>
        <p:txBody>
          <a:bodyPr wrap="square">
            <a:spAutoFit/>
          </a:bodyPr>
          <a:lstStyle/>
          <a:p>
            <a:pPr>
              <a:lnSpc>
                <a:spcPct val="107000"/>
              </a:lnSpc>
              <a:spcAft>
                <a:spcPts val="800"/>
              </a:spcAft>
            </a:pPr>
            <a:r>
              <a:rPr lang="fi-FI" sz="1000" b="1" dirty="0">
                <a:latin typeface="Calibri" panose="020F0502020204030204" pitchFamily="34" charset="0"/>
                <a:ea typeface="Calibri" panose="020F0502020204030204" pitchFamily="34" charset="0"/>
                <a:cs typeface="Times New Roman" panose="02020603050405020304" pitchFamily="18" charset="0"/>
              </a:rPr>
              <a:t>PERHEKARTOITUS:</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i-FI" sz="1000" dirty="0">
                <a:latin typeface="Calibri" panose="020F0502020204030204" pitchFamily="34" charset="0"/>
                <a:ea typeface="SimSun" panose="02010600030101010101" pitchFamily="2" charset="-122"/>
                <a:cs typeface="SimSun" panose="02010600030101010101" pitchFamily="2" charset="-122"/>
              </a:rPr>
              <a:t>ASIAKKAAN OMAT VANHEMMAT: </a:t>
            </a:r>
            <a:endParaRPr lang="en-US" sz="1000" dirty="0">
              <a:latin typeface="Calibri" panose="020F0502020204030204" pitchFamily="34" charset="0"/>
              <a:ea typeface="SimSun" panose="02010600030101010101" pitchFamily="2" charset="-122"/>
              <a:cs typeface="SimSun" panose="02010600030101010101" pitchFamily="2" charset="-122"/>
            </a:endParaRPr>
          </a:p>
          <a:p>
            <a:pPr marL="342900" lvl="0" indent="-342900">
              <a:lnSpc>
                <a:spcPct val="107000"/>
              </a:lnSpc>
              <a:spcAft>
                <a:spcPts val="0"/>
              </a:spcAft>
              <a:buFont typeface="Symbol" panose="05050102010706020507" pitchFamily="18" charset="2"/>
              <a:buChar char=""/>
            </a:pPr>
            <a:r>
              <a:rPr lang="fi-FI" sz="1000" dirty="0">
                <a:latin typeface="Calibri" panose="020F0502020204030204" pitchFamily="34" charset="0"/>
                <a:ea typeface="SimSun" panose="02010600030101010101" pitchFamily="2" charset="-122"/>
                <a:cs typeface="SimSun" panose="02010600030101010101" pitchFamily="2" charset="-122"/>
              </a:rPr>
              <a:t>VANHEMMAT (mikä vanhempien työ/ammatti, naimissa, eronneet- uudet puolisot, asiakkaan suhde silloin ja tällä hetkellä vanhempiin) </a:t>
            </a:r>
            <a:endParaRPr lang="en-US" sz="1000" dirty="0">
              <a:latin typeface="Calibri" panose="020F0502020204030204" pitchFamily="34" charset="0"/>
              <a:ea typeface="SimSun" panose="02010600030101010101" pitchFamily="2" charset="-122"/>
              <a:cs typeface="SimSun" panose="02010600030101010101" pitchFamily="2" charset="-122"/>
            </a:endParaRPr>
          </a:p>
          <a:p>
            <a:pPr marL="342900" lvl="0" indent="-342900">
              <a:lnSpc>
                <a:spcPct val="107000"/>
              </a:lnSpc>
              <a:spcAft>
                <a:spcPts val="0"/>
              </a:spcAft>
              <a:buFont typeface="Symbol" panose="05050102010706020507" pitchFamily="18" charset="2"/>
              <a:buChar char=""/>
            </a:pPr>
            <a:r>
              <a:rPr lang="fi-FI" sz="1000" dirty="0">
                <a:latin typeface="Calibri" panose="020F0502020204030204" pitchFamily="34" charset="0"/>
                <a:ea typeface="SimSun" panose="02010600030101010101" pitchFamily="2" charset="-122"/>
                <a:cs typeface="SimSun" panose="02010600030101010101" pitchFamily="2" charset="-122"/>
              </a:rPr>
              <a:t>ISOVANHEMMAT omien vanhempien vanhemmat, -&gt;ovatko elossa mikä heidän rooli asiakkaan elämään) </a:t>
            </a:r>
            <a:endParaRPr lang="en-US" sz="1000" dirty="0">
              <a:latin typeface="Calibri" panose="020F0502020204030204" pitchFamily="34" charset="0"/>
              <a:ea typeface="SimSun" panose="02010600030101010101" pitchFamily="2" charset="-122"/>
              <a:cs typeface="SimSun" panose="02010600030101010101" pitchFamily="2" charset="-122"/>
            </a:endParaRPr>
          </a:p>
          <a:p>
            <a:pPr marL="342900" lvl="0" indent="-342900">
              <a:lnSpc>
                <a:spcPct val="107000"/>
              </a:lnSpc>
              <a:spcAft>
                <a:spcPts val="0"/>
              </a:spcAft>
              <a:buFont typeface="Symbol" panose="05050102010706020507" pitchFamily="18" charset="2"/>
              <a:buChar char=""/>
            </a:pPr>
            <a:r>
              <a:rPr lang="fi-FI" sz="1000" dirty="0">
                <a:latin typeface="Calibri" panose="020F0502020204030204" pitchFamily="34" charset="0"/>
                <a:ea typeface="SimSun" panose="02010600030101010101" pitchFamily="2" charset="-122"/>
                <a:cs typeface="SimSun" panose="02010600030101010101" pitchFamily="2" charset="-122"/>
              </a:rPr>
              <a:t>LAPSUUS, MILLAISENA SEN MUISTAA? hoidettiinko asiakas kotona vai päivähoidossa, vaihtuiko hoitopaikka, millaisena hoitoajan muistaa?</a:t>
            </a:r>
            <a:endParaRPr lang="en-US" sz="1000" dirty="0">
              <a:latin typeface="Calibri" panose="020F0502020204030204" pitchFamily="34" charset="0"/>
              <a:ea typeface="SimSun" panose="02010600030101010101" pitchFamily="2" charset="-122"/>
              <a:cs typeface="SimSun" panose="02010600030101010101" pitchFamily="2" charset="-122"/>
            </a:endParaRPr>
          </a:p>
          <a:p>
            <a:pPr marL="342900" lvl="0" indent="-342900">
              <a:lnSpc>
                <a:spcPct val="107000"/>
              </a:lnSpc>
              <a:spcAft>
                <a:spcPts val="800"/>
              </a:spcAft>
              <a:buFont typeface="Symbol" panose="05050102010706020507" pitchFamily="18" charset="2"/>
              <a:buChar char=""/>
            </a:pPr>
            <a:r>
              <a:rPr lang="fi-FI" sz="1000" dirty="0">
                <a:latin typeface="Calibri" panose="020F0502020204030204" pitchFamily="34" charset="0"/>
                <a:ea typeface="SimSun" panose="02010600030101010101" pitchFamily="2" charset="-122"/>
                <a:cs typeface="SimSun" panose="02010600030101010101" pitchFamily="2" charset="-122"/>
              </a:rPr>
              <a:t>SISARUKSET – suhteet heihin lapsuudessa ja nyt, miten on kokenut oman roolin suhteessa muihin sisaruksiin</a:t>
            </a:r>
            <a:endParaRPr lang="en-US" sz="1000" dirty="0">
              <a:latin typeface="Calibri" panose="020F0502020204030204" pitchFamily="34" charset="0"/>
              <a:ea typeface="SimSun" panose="02010600030101010101" pitchFamily="2" charset="-122"/>
              <a:cs typeface="SimSun" panose="02010600030101010101" pitchFamily="2" charset="-122"/>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E</a:t>
            </a:r>
            <a:r>
              <a:rPr lang="fi-FI" sz="1000" b="1" dirty="0">
                <a:latin typeface="Calibri" panose="020F0502020204030204" pitchFamily="34" charset="0"/>
                <a:ea typeface="Calibri" panose="020F0502020204030204" pitchFamily="34" charset="0"/>
                <a:cs typeface="Times New Roman" panose="02020603050405020304" pitchFamily="18" charset="0"/>
              </a:rPr>
              <a:t>LÄMÄNJANALLE </a:t>
            </a:r>
            <a:r>
              <a:rPr lang="fi-FI" sz="1000" dirty="0">
                <a:latin typeface="Calibri" panose="020F0502020204030204" pitchFamily="34" charset="0"/>
                <a:ea typeface="Calibri" panose="020F0502020204030204" pitchFamily="34" charset="0"/>
                <a:cs typeface="Times New Roman" panose="02020603050405020304" pitchFamily="18" charset="0"/>
              </a:rPr>
              <a:t>TÄRKEIMMÄT TAPAHTUMAT LAPSUUDESTA AIKUISUUTEEN VUODEN VÄLEIN</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syntymävuosi: -&gt;, varhaislapsuus(päivähoito), nuoruus(murrosikä), aikuisuus (koulut &amp; työelämä, muutot, erot, omien lasten syntymä, elämänkriisit, jne.)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Kuvitteellinen esimerkki:</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Syntynyt	 1 v      2v 	3 v            4 v	                  5 v	  	           6 v</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i-FI" sz="1000" dirty="0">
                <a:latin typeface="Calibri" panose="020F0502020204030204" pitchFamily="34" charset="0"/>
                <a:ea typeface="Calibri" panose="020F0502020204030204" pitchFamily="34" charset="0"/>
                <a:cs typeface="Times New Roman" panose="02020603050405020304" pitchFamily="18" charset="0"/>
              </a:rPr>
              <a:t>v.1982		                Päivähoito            Vanhempien ero,	                         Eskari &amp;				                                                 vanhemman itsemurhayritys                 muutto toiselle						                                                                      paikkakunnalle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7 v (kouluun lähteminen)		8 v		9 v		10 v</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Koulukiusaaminen alkoi		Vanhemman uusipuoliso	Kiusaaminen jatkui		Muutto</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11 v 		12 v 			13 v (yläkoulu/murrosikä)</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vanhemman ero		varastelu, päihteet, tupakka		itsemurhayritys, hoidon hakeminen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14 v 		15 v 		16 v (peruskoulun päätös, jatko suunnitelmat)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Sijoitus kodin ulkopuolelle 	Sijoituksen purku, paluu kotiin	Uusi itsemurhayritys, terapian aloitus, sen epäonnistuminen</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17 v 		18 v jne.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000" dirty="0">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a:t>
            </a:r>
            <a:r>
              <a:rPr lang="fi-FI" sz="1100"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i-FI" sz="1200" dirty="0">
                <a:latin typeface="Calibri" panose="020F0502020204030204" pitchFamily="34" charset="0"/>
                <a:ea typeface="Calibri" panose="020F0502020204030204" pitchFamily="34" charset="0"/>
                <a:cs typeface="Times New Roman" panose="02020603050405020304" pitchFamily="18" charset="0"/>
              </a:rPr>
              <a:t>Asiakas tulee palvelutarpeen arviointiin, hänet on ohjattu arviointiin pitkäaikaistyöttömyyden perusteella. Hän kertoo, että on työtön, koulut ovat jääneet aina kesken.  Työkokeilut eivät ole onnistuneet. Historiaa läpikäymällä tulee näkyväksi, että hänen lapsuusaikaan kohdistuu paljon muuttuvia tekijöitä, kiusaamista, päihteitä, lapsuus ja nuoruusikä kuvautuvat hyvin turvattomina aikoina. Herää kysymyksiä, miten asiakas itse ymmärtää menneet tapahtumat, onko kohdannut niihin liittyvät tunteet? Näkeekö itse näiden tapahtumien merkitystä tämän päivän tilanteessa? Näiden pohjalta tavoitteiden asettelua.</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7370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814903" y="785170"/>
            <a:ext cx="790575" cy="619125"/>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 name="AutoShape 3"/>
          <p:cNvSpPr>
            <a:spLocks noChangeArrowheads="1"/>
          </p:cNvSpPr>
          <p:nvPr/>
        </p:nvSpPr>
        <p:spPr bwMode="auto">
          <a:xfrm>
            <a:off x="2938721" y="866132"/>
            <a:ext cx="457200" cy="45720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1268" name="AutoShape 4"/>
          <p:cNvCxnSpPr>
            <a:cxnSpLocks noChangeShapeType="1"/>
          </p:cNvCxnSpPr>
          <p:nvPr/>
        </p:nvCxnSpPr>
        <p:spPr bwMode="auto">
          <a:xfrm flipH="1">
            <a:off x="1605478" y="1094732"/>
            <a:ext cx="1209675" cy="1588"/>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270" name="AutoShape 6"/>
          <p:cNvCxnSpPr>
            <a:cxnSpLocks noChangeShapeType="1"/>
          </p:cNvCxnSpPr>
          <p:nvPr/>
        </p:nvCxnSpPr>
        <p:spPr bwMode="auto">
          <a:xfrm>
            <a:off x="2065895" y="1094732"/>
            <a:ext cx="28575" cy="118903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 name="AutoShape 7"/>
          <p:cNvSpPr>
            <a:spLocks noChangeArrowheads="1"/>
          </p:cNvSpPr>
          <p:nvPr/>
        </p:nvSpPr>
        <p:spPr bwMode="auto">
          <a:xfrm>
            <a:off x="1699182" y="2408023"/>
            <a:ext cx="790575" cy="619125"/>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Suorakulmio 4"/>
          <p:cNvSpPr/>
          <p:nvPr/>
        </p:nvSpPr>
        <p:spPr>
          <a:xfrm>
            <a:off x="617141" y="415838"/>
            <a:ext cx="2954655" cy="369332"/>
          </a:xfrm>
          <a:prstGeom prst="rect">
            <a:avLst/>
          </a:prstGeom>
        </p:spPr>
        <p:txBody>
          <a:bodyPr wrap="none">
            <a:spAutoFit/>
          </a:bodyPr>
          <a:lstStyle/>
          <a:p>
            <a:r>
              <a:rPr lang="fi-FI" sz="1100" u="sng" dirty="0">
                <a:latin typeface="Calibri" panose="020F0502020204030204" pitchFamily="34" charset="0"/>
                <a:ea typeface="Calibri" panose="020F0502020204030204" pitchFamily="34" charset="0"/>
                <a:cs typeface="Times New Roman" panose="02020603050405020304" pitchFamily="18" charset="0"/>
              </a:rPr>
              <a:t>ASIAKKAAN ISOVANHEMMAT ISÄN PUOLELTA</a:t>
            </a:r>
            <a:r>
              <a:rPr lang="fi-FI"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6" name="AutoShape 8"/>
          <p:cNvSpPr>
            <a:spLocks noChangeArrowheads="1"/>
          </p:cNvSpPr>
          <p:nvPr/>
        </p:nvSpPr>
        <p:spPr bwMode="auto">
          <a:xfrm>
            <a:off x="4322064" y="842234"/>
            <a:ext cx="790575" cy="619125"/>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AutoShape 9"/>
          <p:cNvSpPr>
            <a:spLocks noChangeArrowheads="1"/>
          </p:cNvSpPr>
          <p:nvPr/>
        </p:nvSpPr>
        <p:spPr bwMode="auto">
          <a:xfrm>
            <a:off x="6132997" y="912582"/>
            <a:ext cx="457200" cy="45720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Suorakulmio 7"/>
          <p:cNvSpPr/>
          <p:nvPr/>
        </p:nvSpPr>
        <p:spPr>
          <a:xfrm>
            <a:off x="4216171" y="488538"/>
            <a:ext cx="2863284" cy="261610"/>
          </a:xfrm>
          <a:prstGeom prst="rect">
            <a:avLst/>
          </a:prstGeom>
        </p:spPr>
        <p:txBody>
          <a:bodyPr wrap="none">
            <a:spAutoFit/>
          </a:bodyPr>
          <a:lstStyle/>
          <a:p>
            <a:r>
              <a:rPr lang="fi-FI" sz="1100" u="sng" dirty="0">
                <a:latin typeface="Calibri" panose="020F0502020204030204" pitchFamily="34" charset="0"/>
                <a:ea typeface="Calibri" panose="020F0502020204030204" pitchFamily="34" charset="0"/>
                <a:cs typeface="Times New Roman" panose="02020603050405020304" pitchFamily="18" charset="0"/>
              </a:rPr>
              <a:t>ASIAKKAAN ISOVANHEMMAT ÄIDIN PUOLELTA</a:t>
            </a:r>
            <a:endParaRPr lang="en-US" sz="1100" dirty="0"/>
          </a:p>
        </p:txBody>
      </p:sp>
      <p:cxnSp>
        <p:nvCxnSpPr>
          <p:cNvPr id="11274" name="AutoShape 10"/>
          <p:cNvCxnSpPr>
            <a:cxnSpLocks noChangeShapeType="1"/>
            <a:endCxn id="7" idx="2"/>
          </p:cNvCxnSpPr>
          <p:nvPr/>
        </p:nvCxnSpPr>
        <p:spPr bwMode="auto">
          <a:xfrm flipV="1">
            <a:off x="4957250" y="1141182"/>
            <a:ext cx="1175747" cy="10614"/>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9" name="Suorakulmio 8"/>
          <p:cNvSpPr/>
          <p:nvPr/>
        </p:nvSpPr>
        <p:spPr>
          <a:xfrm>
            <a:off x="1699182" y="3151401"/>
            <a:ext cx="870751" cy="246221"/>
          </a:xfrm>
          <a:prstGeom prst="rect">
            <a:avLst/>
          </a:prstGeom>
        </p:spPr>
        <p:txBody>
          <a:bodyPr wrap="none">
            <a:spAutoFit/>
          </a:bodyPr>
          <a:lstStyle/>
          <a:p>
            <a:r>
              <a:rPr lang="fi-FI" sz="1000" dirty="0">
                <a:latin typeface="Calibri" panose="020F0502020204030204" pitchFamily="34" charset="0"/>
                <a:ea typeface="Calibri" panose="020F0502020204030204" pitchFamily="34" charset="0"/>
                <a:cs typeface="Times New Roman" panose="02020603050405020304" pitchFamily="18" charset="0"/>
              </a:rPr>
              <a:t>Asiakkaan isä</a:t>
            </a:r>
            <a:endParaRPr lang="en-US" sz="1000" dirty="0"/>
          </a:p>
        </p:txBody>
      </p:sp>
      <p:sp>
        <p:nvSpPr>
          <p:cNvPr id="10" name="AutoShape 11"/>
          <p:cNvSpPr>
            <a:spLocks noChangeArrowheads="1"/>
          </p:cNvSpPr>
          <p:nvPr/>
        </p:nvSpPr>
        <p:spPr bwMode="auto">
          <a:xfrm>
            <a:off x="3509672" y="2488985"/>
            <a:ext cx="457200" cy="45720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Suorakulmio 11"/>
          <p:cNvSpPr/>
          <p:nvPr/>
        </p:nvSpPr>
        <p:spPr>
          <a:xfrm>
            <a:off x="3571796" y="3113529"/>
            <a:ext cx="966931"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Asiakkaan äiti</a:t>
            </a:r>
            <a:endParaRPr lang="en-US" sz="1100" dirty="0"/>
          </a:p>
        </p:txBody>
      </p:sp>
      <p:sp>
        <p:nvSpPr>
          <p:cNvPr id="13" name="AutoShape 12"/>
          <p:cNvSpPr>
            <a:spLocks noChangeArrowheads="1"/>
          </p:cNvSpPr>
          <p:nvPr/>
        </p:nvSpPr>
        <p:spPr bwMode="auto">
          <a:xfrm>
            <a:off x="2489757" y="3831437"/>
            <a:ext cx="790575" cy="619125"/>
          </a:xfrm>
          <a:prstGeom prst="triangle">
            <a:avLst>
              <a:gd name="adj" fmla="val 50000"/>
            </a:avLst>
          </a:prstGeom>
          <a:solidFill>
            <a:srgbClr val="00B0F0"/>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Suorakulmio 13"/>
          <p:cNvSpPr/>
          <p:nvPr/>
        </p:nvSpPr>
        <p:spPr>
          <a:xfrm>
            <a:off x="2581898" y="4622767"/>
            <a:ext cx="688009" cy="261610"/>
          </a:xfrm>
          <a:prstGeom prst="rect">
            <a:avLst/>
          </a:prstGeom>
        </p:spPr>
        <p:txBody>
          <a:bodyPr wrap="none">
            <a:spAutoFit/>
          </a:bodyPr>
          <a:lstStyle/>
          <a:p>
            <a:r>
              <a:rPr lang="fi-FI" sz="1100" b="1" dirty="0">
                <a:latin typeface="Calibri" panose="020F0502020204030204" pitchFamily="34" charset="0"/>
                <a:ea typeface="Calibri" panose="020F0502020204030204" pitchFamily="34" charset="0"/>
                <a:cs typeface="Times New Roman" panose="02020603050405020304" pitchFamily="18" charset="0"/>
              </a:rPr>
              <a:t>ASIAKAS</a:t>
            </a:r>
            <a:endParaRPr lang="en-US" sz="1100" dirty="0"/>
          </a:p>
        </p:txBody>
      </p:sp>
      <p:cxnSp>
        <p:nvCxnSpPr>
          <p:cNvPr id="11277" name="AutoShape 13"/>
          <p:cNvCxnSpPr>
            <a:cxnSpLocks noChangeShapeType="1"/>
          </p:cNvCxnSpPr>
          <p:nvPr/>
        </p:nvCxnSpPr>
        <p:spPr bwMode="auto">
          <a:xfrm>
            <a:off x="2388791" y="2717585"/>
            <a:ext cx="1038225"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0" name="Suora nuoliyhdysviiva 19"/>
          <p:cNvCxnSpPr/>
          <p:nvPr/>
        </p:nvCxnSpPr>
        <p:spPr>
          <a:xfrm>
            <a:off x="2833559" y="2717585"/>
            <a:ext cx="30121" cy="9803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AutoShape 16"/>
          <p:cNvSpPr>
            <a:spLocks noChangeArrowheads="1"/>
          </p:cNvSpPr>
          <p:nvPr/>
        </p:nvSpPr>
        <p:spPr bwMode="auto">
          <a:xfrm>
            <a:off x="5124879" y="2542714"/>
            <a:ext cx="457200" cy="45720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AutoShape 17"/>
          <p:cNvSpPr>
            <a:spLocks noChangeArrowheads="1"/>
          </p:cNvSpPr>
          <p:nvPr/>
        </p:nvSpPr>
        <p:spPr bwMode="auto">
          <a:xfrm>
            <a:off x="6344798" y="2557865"/>
            <a:ext cx="790575" cy="619125"/>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orakulmio 23"/>
          <p:cNvSpPr/>
          <p:nvPr/>
        </p:nvSpPr>
        <p:spPr>
          <a:xfrm>
            <a:off x="4700802" y="3046185"/>
            <a:ext cx="1454244"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Asiakkaan täti + perhe</a:t>
            </a:r>
            <a:endParaRPr lang="en-US" sz="1100" dirty="0"/>
          </a:p>
        </p:txBody>
      </p:sp>
      <p:sp>
        <p:nvSpPr>
          <p:cNvPr id="25" name="Suorakulmio 24"/>
          <p:cNvSpPr/>
          <p:nvPr/>
        </p:nvSpPr>
        <p:spPr>
          <a:xfrm>
            <a:off x="6155046" y="3151401"/>
            <a:ext cx="1479892"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Asiakkaan eno + perhe</a:t>
            </a:r>
            <a:endParaRPr lang="en-US" sz="1100" dirty="0"/>
          </a:p>
        </p:txBody>
      </p:sp>
      <p:cxnSp>
        <p:nvCxnSpPr>
          <p:cNvPr id="27" name="Suora nuoliyhdysviiva 26"/>
          <p:cNvCxnSpPr/>
          <p:nvPr/>
        </p:nvCxnSpPr>
        <p:spPr>
          <a:xfrm flipH="1">
            <a:off x="5353479" y="1151796"/>
            <a:ext cx="443600" cy="13273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uora nuoliyhdysviiva 31"/>
          <p:cNvCxnSpPr/>
          <p:nvPr/>
        </p:nvCxnSpPr>
        <p:spPr>
          <a:xfrm>
            <a:off x="5780479" y="1157844"/>
            <a:ext cx="875694" cy="1435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uora nuoliyhdysviiva 36"/>
          <p:cNvCxnSpPr/>
          <p:nvPr/>
        </p:nvCxnSpPr>
        <p:spPr>
          <a:xfrm flipH="1">
            <a:off x="3974601" y="1157844"/>
            <a:ext cx="1840364" cy="13857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AutoShape 20"/>
          <p:cNvSpPr>
            <a:spLocks noChangeArrowheads="1"/>
          </p:cNvSpPr>
          <p:nvPr/>
        </p:nvSpPr>
        <p:spPr bwMode="auto">
          <a:xfrm>
            <a:off x="1097819" y="3744471"/>
            <a:ext cx="790575" cy="619125"/>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AutoShape 21"/>
          <p:cNvSpPr>
            <a:spLocks noChangeArrowheads="1"/>
          </p:cNvSpPr>
          <p:nvPr/>
        </p:nvSpPr>
        <p:spPr bwMode="auto">
          <a:xfrm>
            <a:off x="1580535" y="5310187"/>
            <a:ext cx="457200" cy="457200"/>
          </a:xfrm>
          <a:prstGeom prst="flowChartConnector">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AutoShape 22"/>
          <p:cNvSpPr>
            <a:spLocks noChangeArrowheads="1"/>
          </p:cNvSpPr>
          <p:nvPr/>
        </p:nvSpPr>
        <p:spPr bwMode="auto">
          <a:xfrm>
            <a:off x="2757746" y="5222415"/>
            <a:ext cx="638175" cy="533400"/>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AutoShape 23"/>
          <p:cNvSpPr>
            <a:spLocks noChangeArrowheads="1"/>
          </p:cNvSpPr>
          <p:nvPr/>
        </p:nvSpPr>
        <p:spPr bwMode="auto">
          <a:xfrm>
            <a:off x="4535387" y="3928426"/>
            <a:ext cx="790575" cy="619125"/>
          </a:xfrm>
          <a:prstGeom prst="triangle">
            <a:avLst>
              <a:gd name="adj" fmla="val 50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Suorakulmio 47"/>
          <p:cNvSpPr/>
          <p:nvPr/>
        </p:nvSpPr>
        <p:spPr>
          <a:xfrm>
            <a:off x="671322" y="4450562"/>
            <a:ext cx="1388522"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ASIAKKAAN PUOLISO</a:t>
            </a:r>
            <a:endParaRPr lang="en-US" sz="1100" dirty="0"/>
          </a:p>
        </p:txBody>
      </p:sp>
      <p:sp>
        <p:nvSpPr>
          <p:cNvPr id="49" name="Suorakulmio 48"/>
          <p:cNvSpPr/>
          <p:nvPr/>
        </p:nvSpPr>
        <p:spPr>
          <a:xfrm>
            <a:off x="4061444" y="4506976"/>
            <a:ext cx="1574470"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ASIAKKAAN EX-PUOLISO</a:t>
            </a:r>
            <a:endParaRPr lang="en-US" sz="1100" dirty="0"/>
          </a:p>
        </p:txBody>
      </p:sp>
      <p:sp>
        <p:nvSpPr>
          <p:cNvPr id="55" name="Suorakulmio 54"/>
          <p:cNvSpPr/>
          <p:nvPr/>
        </p:nvSpPr>
        <p:spPr>
          <a:xfrm>
            <a:off x="3101674" y="3975231"/>
            <a:ext cx="1560042"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&gt;--------ERONNEET------&lt;</a:t>
            </a:r>
            <a:endParaRPr lang="en-US" sz="1100" dirty="0"/>
          </a:p>
        </p:txBody>
      </p:sp>
      <p:sp>
        <p:nvSpPr>
          <p:cNvPr id="61" name="Suorakulmio 60"/>
          <p:cNvSpPr/>
          <p:nvPr/>
        </p:nvSpPr>
        <p:spPr>
          <a:xfrm>
            <a:off x="767138" y="5836416"/>
            <a:ext cx="3180679" cy="261610"/>
          </a:xfrm>
          <a:prstGeom prst="rect">
            <a:avLst/>
          </a:prstGeom>
        </p:spPr>
        <p:txBody>
          <a:bodyPr wrap="none">
            <a:spAutoFit/>
          </a:bodyPr>
          <a:lstStyle/>
          <a:p>
            <a:r>
              <a:rPr lang="fi-FI" sz="1100" dirty="0">
                <a:latin typeface="Calibri" panose="020F0502020204030204" pitchFamily="34" charset="0"/>
                <a:ea typeface="Calibri" panose="020F0502020204030204" pitchFamily="34" charset="0"/>
                <a:cs typeface="Times New Roman" panose="02020603050405020304" pitchFamily="18" charset="0"/>
              </a:rPr>
              <a:t>         ASIAKKAAN TYTÄR	 ASIAKKAAN POIKA</a:t>
            </a:r>
            <a:endParaRPr lang="en-US" sz="1100" dirty="0"/>
          </a:p>
        </p:txBody>
      </p:sp>
      <p:cxnSp>
        <p:nvCxnSpPr>
          <p:cNvPr id="63" name="Suora nuoliyhdysviiva 62"/>
          <p:cNvCxnSpPr/>
          <p:nvPr/>
        </p:nvCxnSpPr>
        <p:spPr>
          <a:xfrm>
            <a:off x="1630511" y="3893767"/>
            <a:ext cx="1038548" cy="1126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1267" name="Suora nuoliyhdysviiva 11266"/>
          <p:cNvCxnSpPr/>
          <p:nvPr/>
        </p:nvCxnSpPr>
        <p:spPr>
          <a:xfrm flipH="1">
            <a:off x="1809135" y="3933252"/>
            <a:ext cx="401180" cy="13244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273" name="Suora nuoliyhdysviiva 11272"/>
          <p:cNvCxnSpPr/>
          <p:nvPr/>
        </p:nvCxnSpPr>
        <p:spPr>
          <a:xfrm>
            <a:off x="2210315" y="3933252"/>
            <a:ext cx="653365" cy="15558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2360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a:solidFill>
                  <a:srgbClr val="FF0000"/>
                </a:solidFill>
                <a:latin typeface="Arial" panose="020B0604020202020204" pitchFamily="34" charset="0"/>
                <a:cs typeface="Arial" panose="020B0604020202020204" pitchFamily="34" charset="0"/>
              </a:rPr>
              <a:t>VISUAALINEN KAAVIO SHL 36 §:N PALVELUTARPEEN ARVIOINNIN PROSESSISTA</a:t>
            </a:r>
            <a:endParaRPr lang="en-US" sz="2000" dirty="0">
              <a:solidFill>
                <a:srgbClr val="FF0000"/>
              </a:solidFill>
              <a:latin typeface="Arial" panose="020B0604020202020204" pitchFamily="34" charset="0"/>
              <a:cs typeface="Arial" panose="020B0604020202020204" pitchFamily="34" charset="0"/>
            </a:endParaRPr>
          </a:p>
        </p:txBody>
      </p:sp>
      <p:graphicFrame>
        <p:nvGraphicFramePr>
          <p:cNvPr id="3" name="Kaaviokuva 2"/>
          <p:cNvGraphicFramePr/>
          <p:nvPr>
            <p:extLst>
              <p:ext uri="{D42A27DB-BD31-4B8C-83A1-F6EECF244321}">
                <p14:modId xmlns:p14="http://schemas.microsoft.com/office/powerpoint/2010/main" val="255981946"/>
              </p:ext>
            </p:extLst>
          </p:nvPr>
        </p:nvGraphicFramePr>
        <p:xfrm>
          <a:off x="3695343" y="1495662"/>
          <a:ext cx="4381500" cy="2428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uorakulmio 3"/>
          <p:cNvSpPr/>
          <p:nvPr/>
        </p:nvSpPr>
        <p:spPr>
          <a:xfrm>
            <a:off x="3621203" y="4024493"/>
            <a:ext cx="4801314" cy="388696"/>
          </a:xfrm>
          <a:prstGeom prst="rect">
            <a:avLst/>
          </a:prstGeom>
        </p:spPr>
        <p:txBody>
          <a:bodyPr wrap="none">
            <a:spAutoFit/>
          </a:bodyPr>
          <a:lstStyle/>
          <a:p>
            <a:pPr>
              <a:lnSpc>
                <a:spcPct val="107000"/>
              </a:lnSpc>
              <a:spcAft>
                <a:spcPts val="800"/>
              </a:spcAft>
            </a:pPr>
            <a:r>
              <a:rPr lang="fi-FI"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Ryhmä 4"/>
          <p:cNvGrpSpPr/>
          <p:nvPr/>
        </p:nvGrpSpPr>
        <p:grpSpPr>
          <a:xfrm>
            <a:off x="2911086" y="5057537"/>
            <a:ext cx="2047261" cy="511815"/>
            <a:chOff x="138293" y="879"/>
            <a:chExt cx="2047261" cy="511815"/>
          </a:xfrm>
        </p:grpSpPr>
        <p:sp>
          <p:nvSpPr>
            <p:cNvPr id="6" name="Pyöristetty suorakulmio 5"/>
            <p:cNvSpPr/>
            <p:nvPr/>
          </p:nvSpPr>
          <p:spPr>
            <a:xfrm>
              <a:off x="138293" y="879"/>
              <a:ext cx="2047261" cy="511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7" name="Pyöristetty suorakulmio 4"/>
            <p:cNvSpPr/>
            <p:nvPr/>
          </p:nvSpPr>
          <p:spPr>
            <a:xfrm>
              <a:off x="153284" y="15870"/>
              <a:ext cx="2017279" cy="4818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buNone/>
              </a:pPr>
              <a:r>
                <a:rPr lang="fi-FI" sz="1500" kern="1200">
                  <a:solidFill>
                    <a:sysClr val="window" lastClr="FFFFFF"/>
                  </a:solidFill>
                  <a:latin typeface="Calibri"/>
                  <a:ea typeface="+mn-ea"/>
                  <a:cs typeface="+mn-cs"/>
                </a:rPr>
                <a:t>Päätös; Selvitys ei johda palveluun</a:t>
              </a:r>
            </a:p>
          </p:txBody>
        </p:sp>
      </p:grpSp>
      <p:grpSp>
        <p:nvGrpSpPr>
          <p:cNvPr id="8" name="Ryhmä 7"/>
          <p:cNvGrpSpPr/>
          <p:nvPr/>
        </p:nvGrpSpPr>
        <p:grpSpPr>
          <a:xfrm>
            <a:off x="2911086" y="5780917"/>
            <a:ext cx="2047261" cy="511815"/>
            <a:chOff x="214389" y="676612"/>
            <a:chExt cx="2047261" cy="511815"/>
          </a:xfrm>
        </p:grpSpPr>
        <p:sp>
          <p:nvSpPr>
            <p:cNvPr id="9" name="Pyöristetty suorakulmio 8"/>
            <p:cNvSpPr/>
            <p:nvPr/>
          </p:nvSpPr>
          <p:spPr>
            <a:xfrm>
              <a:off x="214389" y="676612"/>
              <a:ext cx="2047261" cy="511815"/>
            </a:xfrm>
            <a:prstGeom prst="roundRect">
              <a:avLst>
                <a:gd name="adj" fmla="val 1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0" name="Pyöristetty suorakulmio 4"/>
            <p:cNvSpPr/>
            <p:nvPr/>
          </p:nvSpPr>
          <p:spPr>
            <a:xfrm>
              <a:off x="229380" y="691603"/>
              <a:ext cx="2017279" cy="481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fi-FI" sz="900" kern="1200" dirty="0">
                  <a:solidFill>
                    <a:sysClr val="windowText" lastClr="000000">
                      <a:hueOff val="0"/>
                      <a:satOff val="0"/>
                      <a:lumOff val="0"/>
                      <a:alphaOff val="0"/>
                    </a:sysClr>
                  </a:solidFill>
                  <a:latin typeface="Calibri"/>
                  <a:ea typeface="+mn-ea"/>
                  <a:cs typeface="+mn-cs"/>
                </a:rPr>
                <a:t>Palvelutarpeen arviointi päättyy (ei </a:t>
              </a:r>
              <a:r>
                <a:rPr lang="fi-FI" sz="900" kern="1200" dirty="0" err="1">
                  <a:solidFill>
                    <a:sysClr val="windowText" lastClr="000000">
                      <a:hueOff val="0"/>
                      <a:satOff val="0"/>
                      <a:lumOff val="0"/>
                      <a:alphaOff val="0"/>
                    </a:sysClr>
                  </a:solidFill>
                  <a:latin typeface="Arial" panose="020B0604020202020204" pitchFamily="34" charset="0"/>
                  <a:cs typeface="Arial" panose="020B0604020202020204" pitchFamily="34" charset="0"/>
                </a:rPr>
                <a:t>asiakkuutta</a:t>
              </a:r>
              <a:r>
                <a:rPr lang="fi-FI" sz="900" kern="1200" dirty="0">
                  <a:solidFill>
                    <a:sysClr val="windowText" lastClr="000000">
                      <a:hueOff val="0"/>
                      <a:satOff val="0"/>
                      <a:lumOff val="0"/>
                      <a:alphaOff val="0"/>
                    </a:sysClr>
                  </a:solidFill>
                  <a:latin typeface="Calibri"/>
                  <a:ea typeface="+mn-ea"/>
                  <a:cs typeface="+mn-cs"/>
                </a:rPr>
                <a:t>) </a:t>
              </a:r>
            </a:p>
          </p:txBody>
        </p:sp>
      </p:grpSp>
      <p:grpSp>
        <p:nvGrpSpPr>
          <p:cNvPr id="11" name="Ryhmä 10"/>
          <p:cNvGrpSpPr/>
          <p:nvPr/>
        </p:nvGrpSpPr>
        <p:grpSpPr>
          <a:xfrm>
            <a:off x="5736663" y="4801629"/>
            <a:ext cx="2047261" cy="511815"/>
            <a:chOff x="2472170" y="879"/>
            <a:chExt cx="2047261" cy="511815"/>
          </a:xfrm>
        </p:grpSpPr>
        <p:sp>
          <p:nvSpPr>
            <p:cNvPr id="12" name="Pyöristetty suorakulmio 11"/>
            <p:cNvSpPr/>
            <p:nvPr/>
          </p:nvSpPr>
          <p:spPr>
            <a:xfrm>
              <a:off x="2472170" y="879"/>
              <a:ext cx="2047261" cy="511815"/>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13" name="Pyöristetty suorakulmio 4"/>
            <p:cNvSpPr/>
            <p:nvPr/>
          </p:nvSpPr>
          <p:spPr>
            <a:xfrm>
              <a:off x="2487161" y="15870"/>
              <a:ext cx="2017279" cy="4818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buNone/>
              </a:pPr>
              <a:r>
                <a:rPr lang="fi-FI" sz="1500" kern="1200" dirty="0">
                  <a:solidFill>
                    <a:sysClr val="window" lastClr="FFFFFF"/>
                  </a:solidFill>
                  <a:latin typeface="Calibri"/>
                  <a:ea typeface="+mn-ea"/>
                  <a:cs typeface="+mn-cs"/>
                </a:rPr>
                <a:t>Päätös; Selvitys johtaa palveluun</a:t>
              </a:r>
            </a:p>
          </p:txBody>
        </p:sp>
      </p:grpSp>
      <p:grpSp>
        <p:nvGrpSpPr>
          <p:cNvPr id="14" name="Ryhmä 13"/>
          <p:cNvGrpSpPr/>
          <p:nvPr/>
        </p:nvGrpSpPr>
        <p:grpSpPr>
          <a:xfrm>
            <a:off x="5721672" y="5449616"/>
            <a:ext cx="2047261" cy="511815"/>
            <a:chOff x="2472170" y="691829"/>
            <a:chExt cx="2047261" cy="511815"/>
          </a:xfrm>
        </p:grpSpPr>
        <p:sp>
          <p:nvSpPr>
            <p:cNvPr id="15" name="Pyöristetty suorakulmio 14"/>
            <p:cNvSpPr/>
            <p:nvPr/>
          </p:nvSpPr>
          <p:spPr>
            <a:xfrm>
              <a:off x="2472170" y="691829"/>
              <a:ext cx="2047261" cy="511815"/>
            </a:xfrm>
            <a:prstGeom prst="roundRect">
              <a:avLst>
                <a:gd name="adj" fmla="val 1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6" name="Pyöristetty suorakulmio 4"/>
            <p:cNvSpPr/>
            <p:nvPr/>
          </p:nvSpPr>
          <p:spPr>
            <a:xfrm>
              <a:off x="2487161" y="706820"/>
              <a:ext cx="2017279" cy="481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fi-FI" sz="900" kern="1200" dirty="0">
                  <a:solidFill>
                    <a:sysClr val="windowText" lastClr="000000">
                      <a:hueOff val="0"/>
                      <a:satOff val="0"/>
                      <a:lumOff val="0"/>
                      <a:alphaOff val="0"/>
                    </a:sysClr>
                  </a:solidFill>
                  <a:latin typeface="Calibri"/>
                  <a:ea typeface="+mn-ea"/>
                  <a:cs typeface="+mn-cs"/>
                </a:rPr>
                <a:t>Tehdään päätös jossa asiakas ohjataan kohdennettuihin palveluihin (</a:t>
              </a:r>
              <a:r>
                <a:rPr lang="fi-FI" sz="900" kern="1200" dirty="0" err="1">
                  <a:solidFill>
                    <a:sysClr val="windowText" lastClr="000000">
                      <a:hueOff val="0"/>
                      <a:satOff val="0"/>
                      <a:lumOff val="0"/>
                      <a:alphaOff val="0"/>
                    </a:sysClr>
                  </a:solidFill>
                  <a:latin typeface="Calibri"/>
                  <a:ea typeface="+mn-ea"/>
                  <a:cs typeface="+mn-cs"/>
                </a:rPr>
                <a:t>asiakkuus</a:t>
              </a:r>
              <a:r>
                <a:rPr lang="fi-FI" sz="900" kern="1200" dirty="0">
                  <a:solidFill>
                    <a:sysClr val="windowText" lastClr="000000">
                      <a:hueOff val="0"/>
                      <a:satOff val="0"/>
                      <a:lumOff val="0"/>
                      <a:alphaOff val="0"/>
                    </a:sysClr>
                  </a:solidFill>
                  <a:latin typeface="Calibri"/>
                  <a:ea typeface="+mn-ea"/>
                  <a:cs typeface="+mn-cs"/>
                </a:rPr>
                <a:t>) </a:t>
              </a:r>
            </a:p>
          </p:txBody>
        </p:sp>
      </p:grpSp>
      <p:grpSp>
        <p:nvGrpSpPr>
          <p:cNvPr id="17" name="Ryhmä 16"/>
          <p:cNvGrpSpPr/>
          <p:nvPr/>
        </p:nvGrpSpPr>
        <p:grpSpPr>
          <a:xfrm>
            <a:off x="5736662" y="6129495"/>
            <a:ext cx="2047261" cy="566737"/>
            <a:chOff x="2487160" y="1397771"/>
            <a:chExt cx="2047261" cy="566737"/>
          </a:xfrm>
        </p:grpSpPr>
        <p:sp>
          <p:nvSpPr>
            <p:cNvPr id="18" name="Pyöristetty suorakulmio 17"/>
            <p:cNvSpPr/>
            <p:nvPr/>
          </p:nvSpPr>
          <p:spPr>
            <a:xfrm>
              <a:off x="2487160" y="1452693"/>
              <a:ext cx="2047261" cy="511815"/>
            </a:xfrm>
            <a:prstGeom prst="roundRect">
              <a:avLst>
                <a:gd name="adj" fmla="val 10000"/>
              </a:avLst>
            </a:prstGeom>
            <a:solidFill>
              <a:srgbClr val="5B9BD5">
                <a:alpha val="90000"/>
                <a:tint val="40000"/>
                <a:hueOff val="0"/>
                <a:satOff val="0"/>
                <a:lumOff val="0"/>
                <a:alphaOff val="0"/>
              </a:srgbClr>
            </a:solidFill>
            <a:ln w="12700" cap="flat" cmpd="sng" algn="ctr">
              <a:solidFill>
                <a:srgbClr val="5B9BD5">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sp>
        <p:sp>
          <p:nvSpPr>
            <p:cNvPr id="19" name="Pyöristetty suorakulmio 4"/>
            <p:cNvSpPr/>
            <p:nvPr/>
          </p:nvSpPr>
          <p:spPr>
            <a:xfrm>
              <a:off x="2487161" y="1397771"/>
              <a:ext cx="2017279" cy="481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fi-FI" sz="900" kern="1200" dirty="0">
                  <a:solidFill>
                    <a:sysClr val="windowText" lastClr="000000">
                      <a:hueOff val="0"/>
                      <a:satOff val="0"/>
                      <a:lumOff val="0"/>
                      <a:alphaOff val="0"/>
                    </a:sysClr>
                  </a:solidFill>
                  <a:latin typeface="Calibri"/>
                  <a:ea typeface="+mn-ea"/>
                  <a:cs typeface="+mn-cs"/>
                </a:rPr>
                <a:t>Kohdennettu palvelu esim. sosiaalityö, sosiaaliohjaus- josta tulee erillinen päätös</a:t>
              </a:r>
            </a:p>
            <a:p>
              <a:pPr lvl="0" algn="ctr" defTabSz="400050">
                <a:lnSpc>
                  <a:spcPct val="90000"/>
                </a:lnSpc>
                <a:spcBef>
                  <a:spcPct val="0"/>
                </a:spcBef>
                <a:spcAft>
                  <a:spcPct val="35000"/>
                </a:spcAft>
                <a:buNone/>
              </a:pPr>
              <a:r>
                <a:rPr lang="fi-FI" sz="900" kern="1200" dirty="0">
                  <a:solidFill>
                    <a:sysClr val="windowText" lastClr="000000">
                      <a:hueOff val="0"/>
                      <a:satOff val="0"/>
                      <a:lumOff val="0"/>
                      <a:alphaOff val="0"/>
                    </a:sysClr>
                  </a:solidFill>
                  <a:latin typeface="Calibri"/>
                  <a:ea typeface="+mn-ea"/>
                  <a:cs typeface="+mn-cs"/>
                </a:rPr>
                <a:t>Asiakassuunnitelman teko</a:t>
              </a:r>
            </a:p>
          </p:txBody>
        </p:sp>
      </p:grpSp>
      <p:sp>
        <p:nvSpPr>
          <p:cNvPr id="20" name="Suorakulmio 19"/>
          <p:cNvSpPr/>
          <p:nvPr/>
        </p:nvSpPr>
        <p:spPr>
          <a:xfrm>
            <a:off x="1416676" y="4385555"/>
            <a:ext cx="7727324" cy="338554"/>
          </a:xfrm>
          <a:prstGeom prst="rect">
            <a:avLst/>
          </a:prstGeom>
        </p:spPr>
        <p:txBody>
          <a:bodyPr wrap="square">
            <a:spAutoFit/>
          </a:bodyPr>
          <a:lstStyle/>
          <a:p>
            <a:r>
              <a:rPr lang="fi-FI" sz="1600" dirty="0">
                <a:solidFill>
                  <a:srgbClr val="FF0000"/>
                </a:solidFill>
                <a:latin typeface="Arial" panose="020B0604020202020204" pitchFamily="34" charset="0"/>
                <a:ea typeface="Calibri" panose="020F0502020204030204" pitchFamily="34" charset="0"/>
                <a:cs typeface="Arial" panose="020B0604020202020204" pitchFamily="34" charset="0"/>
              </a:rPr>
              <a:t>PALVELUTARPEEN ARVIOINNIN JÄLKEEN TEHDÄÄN YHDESSÄ PÄÄTÖS:</a:t>
            </a:r>
            <a:endParaRPr lang="en-US" sz="1600" dirty="0">
              <a:solidFill>
                <a:srgbClr val="FF0000"/>
              </a:solidFill>
              <a:latin typeface="Arial" panose="020B0604020202020204" pitchFamily="34" charset="0"/>
              <a:cs typeface="Arial" panose="020B0604020202020204" pitchFamily="34" charset="0"/>
            </a:endParaRPr>
          </a:p>
        </p:txBody>
      </p:sp>
      <p:sp>
        <p:nvSpPr>
          <p:cNvPr id="21" name="Nuoli oikealle 20"/>
          <p:cNvSpPr/>
          <p:nvPr/>
        </p:nvSpPr>
        <p:spPr>
          <a:xfrm rot="5014487">
            <a:off x="3819645" y="5614749"/>
            <a:ext cx="82476" cy="89567"/>
          </a:xfrm>
          <a:prstGeom prst="rightArrow">
            <a:avLst>
              <a:gd name="adj1" fmla="val 66700"/>
              <a:gd name="adj2" fmla="val 50000"/>
            </a:avLst>
          </a:prstGeom>
          <a:solidFill>
            <a:srgbClr val="5B9BD5">
              <a:tint val="60000"/>
              <a:hueOff val="0"/>
              <a:satOff val="0"/>
              <a:lumOff val="0"/>
              <a:alphaOff val="0"/>
            </a:srgbClr>
          </a:solidFill>
          <a:ln>
            <a:noFill/>
          </a:ln>
          <a:effectLst/>
        </p:spPr>
        <p:style>
          <a:lnRef idx="0">
            <a:scrgbClr r="0" g="0" b="0"/>
          </a:lnRef>
          <a:fillRef idx="1">
            <a:scrgbClr r="0" g="0" b="0"/>
          </a:fillRef>
          <a:effectRef idx="0">
            <a:scrgbClr r="0" g="0" b="0"/>
          </a:effectRef>
          <a:fontRef idx="minor">
            <a:schemeClr val="lt1"/>
          </a:fontRef>
        </p:style>
      </p:sp>
      <p:sp>
        <p:nvSpPr>
          <p:cNvPr id="22" name="Nuoli oikealle 21"/>
          <p:cNvSpPr/>
          <p:nvPr/>
        </p:nvSpPr>
        <p:spPr>
          <a:xfrm rot="5014487">
            <a:off x="6639956" y="5311112"/>
            <a:ext cx="82476" cy="89567"/>
          </a:xfrm>
          <a:prstGeom prst="rightArrow">
            <a:avLst>
              <a:gd name="adj1" fmla="val 66700"/>
              <a:gd name="adj2" fmla="val 50000"/>
            </a:avLst>
          </a:prstGeom>
          <a:solidFill>
            <a:srgbClr val="5B9BD5">
              <a:tint val="60000"/>
              <a:hueOff val="0"/>
              <a:satOff val="0"/>
              <a:lumOff val="0"/>
              <a:alphaOff val="0"/>
            </a:srgbClr>
          </a:solidFill>
          <a:ln>
            <a:noFill/>
          </a:ln>
          <a:effectLst/>
        </p:spPr>
        <p:style>
          <a:lnRef idx="0">
            <a:scrgbClr r="0" g="0" b="0"/>
          </a:lnRef>
          <a:fillRef idx="1">
            <a:scrgbClr r="0" g="0" b="0"/>
          </a:fillRef>
          <a:effectRef idx="0">
            <a:scrgbClr r="0" g="0" b="0"/>
          </a:effectRef>
          <a:fontRef idx="minor">
            <a:schemeClr val="lt1"/>
          </a:fontRef>
        </p:style>
      </p:sp>
      <p:sp>
        <p:nvSpPr>
          <p:cNvPr id="23" name="Nuoli oikealle 22"/>
          <p:cNvSpPr/>
          <p:nvPr/>
        </p:nvSpPr>
        <p:spPr>
          <a:xfrm rot="5014487">
            <a:off x="6654947" y="5995248"/>
            <a:ext cx="82476" cy="89567"/>
          </a:xfrm>
          <a:prstGeom prst="rightArrow">
            <a:avLst>
              <a:gd name="adj1" fmla="val 66700"/>
              <a:gd name="adj2" fmla="val 50000"/>
            </a:avLst>
          </a:prstGeom>
          <a:solidFill>
            <a:srgbClr val="5B9BD5">
              <a:tint val="60000"/>
              <a:hueOff val="0"/>
              <a:satOff val="0"/>
              <a:lumOff val="0"/>
              <a:alphaOff val="0"/>
            </a:srgbClr>
          </a:solidFill>
          <a:ln>
            <a:noFill/>
          </a:ln>
          <a:effectLst/>
        </p:spPr>
        <p:style>
          <a:lnRef idx="0">
            <a:scrgbClr r="0" g="0" b="0"/>
          </a:lnRef>
          <a:fillRef idx="1">
            <a:scrgbClr r="0" g="0" b="0"/>
          </a:fillRef>
          <a:effectRef idx="0">
            <a:scrgbClr r="0" g="0" b="0"/>
          </a:effectRef>
          <a:fontRef idx="minor">
            <a:schemeClr val="lt1"/>
          </a:fontRef>
        </p:style>
      </p:sp>
    </p:spTree>
    <p:extLst>
      <p:ext uri="{BB962C8B-B14F-4D97-AF65-F5344CB8AC3E}">
        <p14:creationId xmlns:p14="http://schemas.microsoft.com/office/powerpoint/2010/main" val="2382321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1107584" y="530060"/>
            <a:ext cx="9311424" cy="1754326"/>
          </a:xfrm>
          <a:prstGeom prst="rect">
            <a:avLst/>
          </a:prstGeom>
        </p:spPr>
        <p:txBody>
          <a:bodyPr wrap="square">
            <a:spAutoFit/>
          </a:bodyPr>
          <a:lstStyle/>
          <a:p>
            <a:pPr algn="ctr"/>
            <a:r>
              <a:rPr lang="fi-FI" sz="5400" b="1" dirty="0">
                <a:solidFill>
                  <a:srgbClr val="FF0000"/>
                </a:solidFill>
                <a:latin typeface="French Script MT" panose="03020402040607040605" pitchFamily="66" charset="0"/>
              </a:rPr>
              <a:t>Kiitos! </a:t>
            </a:r>
          </a:p>
          <a:p>
            <a:pPr algn="ctr"/>
            <a:r>
              <a:rPr lang="fi-FI" sz="5400" b="1" dirty="0">
                <a:solidFill>
                  <a:srgbClr val="FF0000"/>
                </a:solidFill>
                <a:latin typeface="French Script MT" panose="03020402040607040605" pitchFamily="66" charset="0"/>
              </a:rPr>
              <a:t>Kommentoitavaa, kysymyksiä?</a:t>
            </a:r>
          </a:p>
        </p:txBody>
      </p:sp>
      <p:pic>
        <p:nvPicPr>
          <p:cNvPr id="4" name="Picture 2" descr="https://image.slidesharecdn.com/salonen-arvokas-tarkoitus-150918084128-lva1-app6892/95/arvokas-tarkoitus-kannatteleva-yhteis-ja-sisinen-palo-1-638.jpg?cb=14451714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029" y="2449838"/>
            <a:ext cx="5476875" cy="4111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7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Työn lähtökohtia</a:t>
            </a:r>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val="36323762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67568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1. Uudistunut sosiaalihuoltolaki</a:t>
            </a:r>
          </a:p>
        </p:txBody>
      </p:sp>
      <p:sp>
        <p:nvSpPr>
          <p:cNvPr id="3" name="Sisällön paikkamerkki 2"/>
          <p:cNvSpPr>
            <a:spLocks noGrp="1"/>
          </p:cNvSpPr>
          <p:nvPr>
            <p:ph idx="1"/>
          </p:nvPr>
        </p:nvSpPr>
        <p:spPr/>
        <p:txBody>
          <a:bodyPr>
            <a:normAutofit fontScale="92500" lnSpcReduction="10000"/>
          </a:bodyPr>
          <a:lstStyle/>
          <a:p>
            <a:r>
              <a:rPr lang="fi-FI" dirty="0"/>
              <a:t>Sosiaalihuollon velvoite asiakaskeskeisyyteen, arvostavaan kohtaamiseen ja asiakkaan osallistamiseen ovat toteutuneet huonosti käytännössä</a:t>
            </a:r>
          </a:p>
          <a:p>
            <a:r>
              <a:rPr lang="fi-FI" dirty="0"/>
              <a:t>Uudistunut sosiaalihuoltolaki nostaa osallisuutta näkyviin ja uudistuneen sosiaalihuoltolain tarkoituksena on ”</a:t>
            </a:r>
            <a:r>
              <a:rPr lang="fi-FI" i="1" dirty="0"/>
              <a:t>vähentää eriarvoisuutta ja edistää osallisuutta, asiakaskeskeisyyttä ja asiakkaan oikeutta hyvään palveluun ja kohteluun sosiaalihuollossa”</a:t>
            </a:r>
            <a:r>
              <a:rPr lang="fi-FI" dirty="0"/>
              <a:t> (SHL 2015, §1.) </a:t>
            </a:r>
          </a:p>
          <a:p>
            <a:r>
              <a:rPr lang="fi-FI" dirty="0"/>
              <a:t>Jokainen asiakas kohdataan ihmisarvoisena yksilönä ja tämä periaate nousee sosiaalihuollon toiminnan arvoperustasta. (Sosiaalihuoltolaki, soveltamisopas 2015, 3.) </a:t>
            </a:r>
          </a:p>
          <a:p>
            <a:r>
              <a:rPr lang="fi-FI" dirty="0"/>
              <a:t>Palvelut järjestetään juuri asiakkaan tarpeita vastaaviksi ja asiakas itse osallistuu aina alusta lähtien palvelutoiminnan suunnitteluun yhdessä palvelun tarjoajien kanssa. (Sosiaalihuoltolaki, soveltamisopas 2015, 3.) </a:t>
            </a:r>
          </a:p>
        </p:txBody>
      </p:sp>
    </p:spTree>
    <p:extLst>
      <p:ext uri="{BB962C8B-B14F-4D97-AF65-F5344CB8AC3E}">
        <p14:creationId xmlns:p14="http://schemas.microsoft.com/office/powerpoint/2010/main" val="8528918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1. Palvelutarpeen arviointi</a:t>
            </a:r>
          </a:p>
        </p:txBody>
      </p:sp>
      <p:sp>
        <p:nvSpPr>
          <p:cNvPr id="3" name="Sisällön paikkamerkki 2"/>
          <p:cNvSpPr>
            <a:spLocks noGrp="1"/>
          </p:cNvSpPr>
          <p:nvPr>
            <p:ph idx="1"/>
          </p:nvPr>
        </p:nvSpPr>
        <p:spPr>
          <a:xfrm>
            <a:off x="310165" y="1313645"/>
            <a:ext cx="11731581" cy="5715816"/>
          </a:xfrm>
        </p:spPr>
        <p:txBody>
          <a:bodyPr>
            <a:normAutofit/>
          </a:bodyPr>
          <a:lstStyle/>
          <a:p>
            <a:pPr lvl="1"/>
            <a:endParaRPr lang="fi-FI" dirty="0"/>
          </a:p>
          <a:p>
            <a:r>
              <a:rPr lang="fi-FI" dirty="0"/>
              <a:t>Asiakkaan elämäntilanteen kartoitus asiakkaan tilanteen vaatimassa laajuudessa</a:t>
            </a:r>
          </a:p>
          <a:p>
            <a:pPr lvl="1"/>
            <a:r>
              <a:rPr lang="fi-FI" dirty="0"/>
              <a:t>Keskitytään palvelutarpeen arviointiin ilman että kunnolla selvitetään mitä on kyse</a:t>
            </a:r>
          </a:p>
          <a:p>
            <a:r>
              <a:rPr lang="fi-FI" dirty="0"/>
              <a:t>Sosiaalityön ytimessä on tilannearviointi ja sen toistaminen</a:t>
            </a:r>
          </a:p>
          <a:p>
            <a:pPr lvl="1"/>
            <a:r>
              <a:rPr lang="fi-FI" dirty="0"/>
              <a:t>Mikäli asiakkaan varsinaista haastetta tai vakavuutta ei osata tunnistaa riittävän tarkasti, asiakkaan hyvinvointia ei voida edistää</a:t>
            </a:r>
          </a:p>
          <a:p>
            <a:pPr lvl="1"/>
            <a:endParaRPr lang="fi-FI" dirty="0"/>
          </a:p>
          <a:p>
            <a:pPr lvl="1"/>
            <a:r>
              <a:rPr lang="fi-FI" dirty="0"/>
              <a:t>Viivyttävä riittävän kauan perusasioiden äärellä, mahdollisuus muutokseen -&gt; useita tilaisuuksia tulla mukaan prosessiin </a:t>
            </a:r>
          </a:p>
          <a:p>
            <a:pPr lvl="1"/>
            <a:endParaRPr lang="fi-FI" dirty="0"/>
          </a:p>
          <a:p>
            <a:r>
              <a:rPr lang="fi-FI" dirty="0"/>
              <a:t>Asiakkaan tilanteeseen johtaneet seikat selvitetään perusteellisesti asiakkaan historiaa tarkastelemalla</a:t>
            </a:r>
          </a:p>
          <a:p>
            <a:pPr marL="0" indent="0">
              <a:buNone/>
            </a:pPr>
            <a:endParaRPr lang="fi-FI" dirty="0"/>
          </a:p>
          <a:p>
            <a:pPr lvl="1"/>
            <a:endParaRPr lang="fi-FI" dirty="0"/>
          </a:p>
        </p:txBody>
      </p:sp>
    </p:spTree>
    <p:extLst>
      <p:ext uri="{BB962C8B-B14F-4D97-AF65-F5344CB8AC3E}">
        <p14:creationId xmlns:p14="http://schemas.microsoft.com/office/powerpoint/2010/main" val="144000737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1. Palvelutarpeen arviointi</a:t>
            </a:r>
          </a:p>
        </p:txBody>
      </p:sp>
      <p:sp>
        <p:nvSpPr>
          <p:cNvPr id="3" name="Sisällön paikkamerkki 2"/>
          <p:cNvSpPr>
            <a:spLocks noGrp="1"/>
          </p:cNvSpPr>
          <p:nvPr>
            <p:ph idx="1"/>
          </p:nvPr>
        </p:nvSpPr>
        <p:spPr>
          <a:xfrm>
            <a:off x="231819" y="1120462"/>
            <a:ext cx="11758412" cy="5840569"/>
          </a:xfrm>
        </p:spPr>
        <p:txBody>
          <a:bodyPr>
            <a:normAutofit/>
          </a:bodyPr>
          <a:lstStyle/>
          <a:p>
            <a:r>
              <a:rPr lang="fi-FI" dirty="0"/>
              <a:t>1. vaihe:</a:t>
            </a:r>
          </a:p>
          <a:p>
            <a:pPr lvl="1"/>
            <a:r>
              <a:rPr lang="fi-FI" dirty="0"/>
              <a:t>Asiakkaan haastava tilanne tulee määritellä jäsentyneesti</a:t>
            </a:r>
          </a:p>
          <a:p>
            <a:pPr lvl="1"/>
            <a:r>
              <a:rPr lang="fi-FI" dirty="0"/>
              <a:t> Myös ongelman vakavuus ja ongelman vaikutukset  asiakkaan ja hänen lähiympäristönsä elämään tulee selvittää</a:t>
            </a:r>
          </a:p>
          <a:p>
            <a:r>
              <a:rPr lang="fi-FI" dirty="0"/>
              <a:t>2. vaihe:</a:t>
            </a:r>
          </a:p>
          <a:p>
            <a:pPr lvl="1"/>
            <a:r>
              <a:rPr lang="fi-FI" dirty="0"/>
              <a:t>Kuvataan ongelman syntyhistoria, ongelman esiintyvyys sekä se, kuinka ongelma vaikuttaa asiakkaan elämään</a:t>
            </a:r>
          </a:p>
          <a:p>
            <a:pPr lvl="1"/>
            <a:r>
              <a:rPr lang="fi-FI" dirty="0"/>
              <a:t>Lisäksi on annettava selvitys siitä kuinka asiaa on yritetty hoitaa aiemmin</a:t>
            </a:r>
          </a:p>
          <a:p>
            <a:r>
              <a:rPr lang="fi-FI" dirty="0"/>
              <a:t>3. vaihe:</a:t>
            </a:r>
          </a:p>
          <a:p>
            <a:pPr lvl="1"/>
            <a:r>
              <a:rPr lang="fi-FI" dirty="0" err="1"/>
              <a:t>Muodosttaan</a:t>
            </a:r>
            <a:r>
              <a:rPr lang="fi-FI" dirty="0"/>
              <a:t> hypoteesi siitä, mistä on kysymys ja mitä asialle voidaan tehdä</a:t>
            </a:r>
          </a:p>
          <a:p>
            <a:r>
              <a:rPr lang="fi-FI" dirty="0"/>
              <a:t>4. vaihe:</a:t>
            </a:r>
          </a:p>
          <a:p>
            <a:pPr lvl="1"/>
            <a:r>
              <a:rPr lang="fi-FI" dirty="0"/>
              <a:t>Määritellään intervention tavoitteet  ja tehdään asiakkaan kanssa sopimus siitä miten tavoitteeseen päästäisiin ja sovitaan tilanteen arviointiaika</a:t>
            </a:r>
          </a:p>
        </p:txBody>
      </p:sp>
    </p:spTree>
    <p:extLst>
      <p:ext uri="{BB962C8B-B14F-4D97-AF65-F5344CB8AC3E}">
        <p14:creationId xmlns:p14="http://schemas.microsoft.com/office/powerpoint/2010/main" val="60870557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2. Asiakkaiden kokemukset</a:t>
            </a:r>
          </a:p>
        </p:txBody>
      </p:sp>
      <p:sp>
        <p:nvSpPr>
          <p:cNvPr id="3" name="Sisällön paikkamerkki 2"/>
          <p:cNvSpPr>
            <a:spLocks noGrp="1"/>
          </p:cNvSpPr>
          <p:nvPr>
            <p:ph idx="1"/>
          </p:nvPr>
        </p:nvSpPr>
        <p:spPr>
          <a:xfrm>
            <a:off x="509789" y="1378040"/>
            <a:ext cx="10844011" cy="5074276"/>
          </a:xfrm>
        </p:spPr>
        <p:txBody>
          <a:bodyPr/>
          <a:lstStyle/>
          <a:p>
            <a:r>
              <a:rPr lang="fi-FI" dirty="0"/>
              <a:t>Asiakas on tullut kaltoin kohdelluksi ammattilaisen taholta juuri silloin kun olisi eniten tukea ja ohjausta kaivannut</a:t>
            </a:r>
          </a:p>
          <a:p>
            <a:endParaRPr lang="fi-FI" dirty="0"/>
          </a:p>
          <a:p>
            <a:pPr lvl="2"/>
            <a:endParaRPr lang="fi-FI" dirty="0"/>
          </a:p>
          <a:p>
            <a:pPr lvl="2"/>
            <a:endParaRPr lang="fi-FI" dirty="0"/>
          </a:p>
          <a:p>
            <a:pPr lvl="1"/>
            <a:r>
              <a:rPr lang="fi-FI" dirty="0"/>
              <a:t>Vaikea ymmärtää miksi ihminen suuren ahdingon ja hädän keskellä ei ole tullut kohdatuksi eikä autetuksi vaikka on tavannut palveluiden polulla useita ammattiauttajia</a:t>
            </a:r>
          </a:p>
          <a:p>
            <a:pPr lvl="1"/>
            <a:r>
              <a:rPr lang="fi-FI" dirty="0"/>
              <a:t>Miksi ammattilaiset eivät ole pystyneet parempaan, vaikka tietoa ja ammattitaitoa on varmasti ollut saatavilla?</a:t>
            </a:r>
          </a:p>
          <a:p>
            <a:pPr lvl="1"/>
            <a:r>
              <a:rPr lang="fi-FI" i="1" dirty="0">
                <a:solidFill>
                  <a:srgbClr val="FF0000"/>
                </a:solidFill>
              </a:rPr>
              <a:t>Mitä olennaista meiltä ammattilaisilta jää asiakaskohtaamisessa tavoittamatta? </a:t>
            </a:r>
            <a:endParaRPr lang="fi-FI" dirty="0"/>
          </a:p>
          <a:p>
            <a:pPr lvl="1"/>
            <a:r>
              <a:rPr lang="fi-FI" dirty="0"/>
              <a:t>Voisinko vastata edellä esitettyihin kysymyksiin asiakasprosessia ja omaa toimintaani tarkastelemalla?</a:t>
            </a:r>
          </a:p>
          <a:p>
            <a:pPr lvl="1"/>
            <a:endParaRPr lang="fi-FI" dirty="0"/>
          </a:p>
        </p:txBody>
      </p:sp>
      <p:sp>
        <p:nvSpPr>
          <p:cNvPr id="12" name="Kaksoisaalto 11"/>
          <p:cNvSpPr/>
          <p:nvPr/>
        </p:nvSpPr>
        <p:spPr>
          <a:xfrm>
            <a:off x="3889421" y="2246403"/>
            <a:ext cx="3052294" cy="914400"/>
          </a:xfrm>
          <a:prstGeom prst="doubleWav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a:t>Mitä </a:t>
            </a:r>
            <a:r>
              <a:rPr lang="fi-FI" sz="2400" b="1" dirty="0" err="1"/>
              <a:t>ihimettä</a:t>
            </a:r>
            <a:r>
              <a:rPr lang="fi-FI" sz="3200" b="1" dirty="0"/>
              <a:t>?</a:t>
            </a:r>
          </a:p>
        </p:txBody>
      </p:sp>
    </p:spTree>
    <p:extLst>
      <p:ext uri="{BB962C8B-B14F-4D97-AF65-F5344CB8AC3E}">
        <p14:creationId xmlns:p14="http://schemas.microsoft.com/office/powerpoint/2010/main" val="36918666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80">
                                          <p:stCondLst>
                                            <p:cond delay="0"/>
                                          </p:stCondLst>
                                        </p:cTn>
                                        <p:tgtEl>
                                          <p:spTgt spid="12"/>
                                        </p:tgtEl>
                                      </p:cBhvr>
                                    </p:animEffect>
                                    <p:anim calcmode="lin" valueType="num">
                                      <p:cBhvr>
                                        <p:cTn id="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1" dur="26">
                                          <p:stCondLst>
                                            <p:cond delay="650"/>
                                          </p:stCondLst>
                                        </p:cTn>
                                        <p:tgtEl>
                                          <p:spTgt spid="12"/>
                                        </p:tgtEl>
                                      </p:cBhvr>
                                      <p:to x="100000" y="60000"/>
                                    </p:animScale>
                                    <p:animScale>
                                      <p:cBhvr>
                                        <p:cTn id="22" dur="166" decel="50000">
                                          <p:stCondLst>
                                            <p:cond delay="676"/>
                                          </p:stCondLst>
                                        </p:cTn>
                                        <p:tgtEl>
                                          <p:spTgt spid="12"/>
                                        </p:tgtEl>
                                      </p:cBhvr>
                                      <p:to x="100000" y="100000"/>
                                    </p:animScale>
                                    <p:animScale>
                                      <p:cBhvr>
                                        <p:cTn id="23" dur="26">
                                          <p:stCondLst>
                                            <p:cond delay="1312"/>
                                          </p:stCondLst>
                                        </p:cTn>
                                        <p:tgtEl>
                                          <p:spTgt spid="12"/>
                                        </p:tgtEl>
                                      </p:cBhvr>
                                      <p:to x="100000" y="80000"/>
                                    </p:animScale>
                                    <p:animScale>
                                      <p:cBhvr>
                                        <p:cTn id="24" dur="166" decel="50000">
                                          <p:stCondLst>
                                            <p:cond delay="1338"/>
                                          </p:stCondLst>
                                        </p:cTn>
                                        <p:tgtEl>
                                          <p:spTgt spid="12"/>
                                        </p:tgtEl>
                                      </p:cBhvr>
                                      <p:to x="100000" y="100000"/>
                                    </p:animScale>
                                    <p:animScale>
                                      <p:cBhvr>
                                        <p:cTn id="25" dur="26">
                                          <p:stCondLst>
                                            <p:cond delay="1642"/>
                                          </p:stCondLst>
                                        </p:cTn>
                                        <p:tgtEl>
                                          <p:spTgt spid="12"/>
                                        </p:tgtEl>
                                      </p:cBhvr>
                                      <p:to x="100000" y="90000"/>
                                    </p:animScale>
                                    <p:animScale>
                                      <p:cBhvr>
                                        <p:cTn id="26" dur="166" decel="50000">
                                          <p:stCondLst>
                                            <p:cond delay="1668"/>
                                          </p:stCondLst>
                                        </p:cTn>
                                        <p:tgtEl>
                                          <p:spTgt spid="12"/>
                                        </p:tgtEl>
                                      </p:cBhvr>
                                      <p:to x="100000" y="100000"/>
                                    </p:animScale>
                                    <p:animScale>
                                      <p:cBhvr>
                                        <p:cTn id="27" dur="26">
                                          <p:stCondLst>
                                            <p:cond delay="1808"/>
                                          </p:stCondLst>
                                        </p:cTn>
                                        <p:tgtEl>
                                          <p:spTgt spid="12"/>
                                        </p:tgtEl>
                                      </p:cBhvr>
                                      <p:to x="100000" y="95000"/>
                                    </p:animScale>
                                    <p:animScale>
                                      <p:cBhvr>
                                        <p:cTn id="28" dur="166" decel="50000">
                                          <p:stCondLst>
                                            <p:cond delay="1834"/>
                                          </p:stCondLst>
                                        </p:cTn>
                                        <p:tgtEl>
                                          <p:spTgt spid="12"/>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wipe(down)">
                                      <p:cBhvr>
                                        <p:cTn id="5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t>3. Oma  halu kehittyä ammattilaisena</a:t>
            </a:r>
          </a:p>
        </p:txBody>
      </p:sp>
      <p:sp>
        <p:nvSpPr>
          <p:cNvPr id="3" name="Sisällön paikkamerkki 2"/>
          <p:cNvSpPr>
            <a:spLocks noGrp="1"/>
          </p:cNvSpPr>
          <p:nvPr>
            <p:ph idx="1"/>
          </p:nvPr>
        </p:nvSpPr>
        <p:spPr>
          <a:xfrm>
            <a:off x="566671" y="1339403"/>
            <a:ext cx="10632583" cy="4798924"/>
          </a:xfrm>
        </p:spPr>
        <p:txBody>
          <a:bodyPr>
            <a:normAutofit/>
          </a:bodyPr>
          <a:lstStyle/>
          <a:p>
            <a:endParaRPr lang="fi-FI" dirty="0"/>
          </a:p>
          <a:p>
            <a:pPr marL="0" indent="0">
              <a:buNone/>
            </a:pPr>
            <a:r>
              <a:rPr lang="fi-FI" dirty="0"/>
              <a:t>Menetelmät: Oman toiminnan havainnointi &amp; asiakasdokumenttien tarkastelu</a:t>
            </a:r>
          </a:p>
          <a:p>
            <a:pPr marL="0" indent="0">
              <a:buNone/>
            </a:pPr>
            <a:r>
              <a:rPr lang="fi-FI" dirty="0"/>
              <a:t>Välineet:</a:t>
            </a:r>
          </a:p>
          <a:p>
            <a:pPr lvl="1"/>
            <a:r>
              <a:rPr lang="fi-FI" dirty="0"/>
              <a:t>Visuaalinen kuvio palvelutarpeen arvioinnista</a:t>
            </a:r>
          </a:p>
          <a:p>
            <a:pPr lvl="1"/>
            <a:r>
              <a:rPr lang="fi-FI" dirty="0"/>
              <a:t>Perhekartoitus ja  sukupuu</a:t>
            </a:r>
          </a:p>
          <a:p>
            <a:pPr lvl="1"/>
            <a:r>
              <a:rPr lang="fi-FI" dirty="0"/>
              <a:t>Osallisuuden portaat</a:t>
            </a:r>
          </a:p>
          <a:p>
            <a:pPr lvl="1"/>
            <a:r>
              <a:rPr lang="fi-FI" dirty="0"/>
              <a:t>Vuorovaikutuksen tasot ja orientaatiot</a:t>
            </a:r>
          </a:p>
          <a:p>
            <a:endParaRPr lang="fi-FI" dirty="0"/>
          </a:p>
        </p:txBody>
      </p:sp>
    </p:spTree>
    <p:extLst>
      <p:ext uri="{BB962C8B-B14F-4D97-AF65-F5344CB8AC3E}">
        <p14:creationId xmlns:p14="http://schemas.microsoft.com/office/powerpoint/2010/main" val="33922123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Autoetnografia </a:t>
            </a:r>
          </a:p>
        </p:txBody>
      </p:sp>
      <p:sp>
        <p:nvSpPr>
          <p:cNvPr id="3" name="Sisällön paikkamerkki 2"/>
          <p:cNvSpPr>
            <a:spLocks noGrp="1"/>
          </p:cNvSpPr>
          <p:nvPr>
            <p:ph sz="half" idx="1"/>
          </p:nvPr>
        </p:nvSpPr>
        <p:spPr>
          <a:xfrm>
            <a:off x="838200" y="1825625"/>
            <a:ext cx="5181600" cy="4351338"/>
          </a:xfrm>
        </p:spPr>
        <p:txBody>
          <a:bodyPr>
            <a:normAutofit fontScale="85000" lnSpcReduction="20000"/>
          </a:bodyPr>
          <a:lstStyle/>
          <a:p>
            <a:r>
              <a:rPr lang="fi-FI" dirty="0"/>
              <a:t>Autoetnografiassa tutkijan omakohtaiset kokemukset ovat tutkimuksen keskeisintä aineistoa</a:t>
            </a:r>
          </a:p>
          <a:p>
            <a:r>
              <a:rPr lang="fi-FI" dirty="0"/>
              <a:t>Havainnoidessani itseäni voin kehittää toimintaani suhteessa asiakkaaseen</a:t>
            </a:r>
          </a:p>
          <a:p>
            <a:r>
              <a:rPr lang="fi-FI" dirty="0"/>
              <a:t>Sosiaalityössä jatkuvan oppimisen, ammatillisen kasvun ja pätevyyden kehittymiselle on välttämätöntä työntekijän ammatillisen kokemuksen tietoinen ja kriittinen esittely</a:t>
            </a:r>
          </a:p>
          <a:p>
            <a:r>
              <a:rPr lang="fi-FI" dirty="0"/>
              <a:t>Ammatillisuus pätevyys ei ole mikään pysyvä, suoritetun ammattitutkinnon myötä saavutettu ominaisuus tai valmius </a:t>
            </a:r>
          </a:p>
          <a:p>
            <a:endParaRPr lang="fi-FI" dirty="0"/>
          </a:p>
          <a:p>
            <a:pPr marL="0" indent="0">
              <a:buNone/>
            </a:pPr>
            <a:endParaRPr lang="fi-FI" dirty="0">
              <a:solidFill>
                <a:srgbClr val="FF0000"/>
              </a:solidFill>
            </a:endParaRPr>
          </a:p>
          <a:p>
            <a:endParaRPr lang="fi-FI" dirty="0">
              <a:solidFill>
                <a:srgbClr val="FF0000"/>
              </a:solidFill>
            </a:endParaRPr>
          </a:p>
          <a:p>
            <a:endParaRPr lang="fi-FI" dirty="0"/>
          </a:p>
        </p:txBody>
      </p:sp>
      <p:sp>
        <p:nvSpPr>
          <p:cNvPr id="4" name="Sisällön paikkamerkki 3"/>
          <p:cNvSpPr>
            <a:spLocks noGrp="1"/>
          </p:cNvSpPr>
          <p:nvPr>
            <p:ph sz="half" idx="2"/>
          </p:nvPr>
        </p:nvSpPr>
        <p:spPr/>
        <p:txBody>
          <a:bodyPr>
            <a:normAutofit fontScale="85000" lnSpcReduction="20000"/>
          </a:bodyPr>
          <a:lstStyle/>
          <a:p>
            <a:r>
              <a:rPr lang="fi-FI" dirty="0"/>
              <a:t>Havainnointipäiväkirja &amp; </a:t>
            </a:r>
            <a:r>
              <a:rPr lang="fi-FI" dirty="0" err="1"/>
              <a:t>havainnointilomakkeisto</a:t>
            </a:r>
            <a:endParaRPr lang="fi-FI" dirty="0"/>
          </a:p>
          <a:p>
            <a:r>
              <a:rPr lang="fi-FI" dirty="0"/>
              <a:t>Teemat: </a:t>
            </a:r>
          </a:p>
          <a:p>
            <a:r>
              <a:rPr lang="fi-FI" dirty="0"/>
              <a:t>1. Valmistautuminen</a:t>
            </a:r>
          </a:p>
          <a:p>
            <a:r>
              <a:rPr lang="fi-FI" dirty="0"/>
              <a:t>2. Arvostava kohtaaminen</a:t>
            </a:r>
          </a:p>
          <a:p>
            <a:r>
              <a:rPr lang="fi-FI" dirty="0"/>
              <a:t>3. Vuorovaikutus</a:t>
            </a:r>
          </a:p>
          <a:p>
            <a:r>
              <a:rPr lang="fi-FI" dirty="0"/>
              <a:t>4. Osallisuus</a:t>
            </a:r>
          </a:p>
          <a:p>
            <a:r>
              <a:rPr lang="fi-FI" dirty="0"/>
              <a:t>5. Rakenteellinen sosiaalityö</a:t>
            </a:r>
          </a:p>
          <a:p>
            <a:r>
              <a:rPr lang="fi-FI" dirty="0"/>
              <a:t>6. Oma kehitystarina</a:t>
            </a:r>
          </a:p>
        </p:txBody>
      </p:sp>
    </p:spTree>
    <p:extLst>
      <p:ext uri="{BB962C8B-B14F-4D97-AF65-F5344CB8AC3E}">
        <p14:creationId xmlns:p14="http://schemas.microsoft.com/office/powerpoint/2010/main" val="39978158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1713</TotalTime>
  <Words>1718</Words>
  <Application>Microsoft Office PowerPoint</Application>
  <PresentationFormat>Mukautettu</PresentationFormat>
  <Paragraphs>373</Paragraphs>
  <Slides>27</Slides>
  <Notes>26</Notes>
  <HiddenSlides>0</HiddenSlides>
  <MMClips>0</MMClips>
  <ScaleCrop>false</ScaleCrop>
  <HeadingPairs>
    <vt:vector size="4" baseType="variant">
      <vt:variant>
        <vt:lpstr>Teema</vt:lpstr>
      </vt:variant>
      <vt:variant>
        <vt:i4>1</vt:i4>
      </vt:variant>
      <vt:variant>
        <vt:lpstr>Dian otsikot</vt:lpstr>
      </vt:variant>
      <vt:variant>
        <vt:i4>27</vt:i4>
      </vt:variant>
    </vt:vector>
  </HeadingPairs>
  <TitlesOfParts>
    <vt:vector size="28" baseType="lpstr">
      <vt:lpstr>Office-teema</vt:lpstr>
      <vt:lpstr>ARVOSTAVA KOHTAAMINEN SOSIAALITYÖSSÄ Autoetnografinen tutkimus palvelutarpeen arvioinnista</vt:lpstr>
      <vt:lpstr>Tutkimuskysymykset</vt:lpstr>
      <vt:lpstr>Työn lähtökohtia</vt:lpstr>
      <vt:lpstr>1. Uudistunut sosiaalihuoltolaki</vt:lpstr>
      <vt:lpstr>1. Palvelutarpeen arviointi</vt:lpstr>
      <vt:lpstr>1. Palvelutarpeen arviointi</vt:lpstr>
      <vt:lpstr>2. Asiakkaiden kokemukset</vt:lpstr>
      <vt:lpstr>3. Oma  halu kehittyä ammattilaisena</vt:lpstr>
      <vt:lpstr>Autoetnografia </vt:lpstr>
      <vt:lpstr>Ammatillinen reflektio</vt:lpstr>
      <vt:lpstr>Arvostava kohtaaminen</vt:lpstr>
      <vt:lpstr>Arvostava kohtaaminen</vt:lpstr>
      <vt:lpstr>Arvostavan kohtaamisen edistävät ja estävät tekijät </vt:lpstr>
      <vt:lpstr>Vuorovaikutus</vt:lpstr>
      <vt:lpstr>Vuorovaikutus</vt:lpstr>
      <vt:lpstr>  Vuorovaikutusta edistäviä ja estäviä tekijöitä  </vt:lpstr>
      <vt:lpstr>Osallisuus</vt:lpstr>
      <vt:lpstr>PowerPoint-esitys</vt:lpstr>
      <vt:lpstr>Osallisuutta edistäviä estäviä tekijöitä </vt:lpstr>
      <vt:lpstr>  Oman valmistautumisen edistäviä ja estäviä tekijöitä </vt:lpstr>
      <vt:lpstr>Oman toiminnan kehittämisen kohteita </vt:lpstr>
      <vt:lpstr>Rakenteellista sosiaalityötä edistävät ja estävät tekijät </vt:lpstr>
      <vt:lpstr>OSALLISUUDESTA VUOROVAIKUTUKSEEN</vt:lpstr>
      <vt:lpstr>PowerPoint-esitys</vt:lpstr>
      <vt:lpstr>PowerPoint-esitys</vt:lpstr>
      <vt:lpstr>VISUAALINEN KAAVIO SHL 36 §:N PALVELUTARPEEN ARVIOINNIN PROSESSISTA</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SPR-LAMMI-K3</dc:creator>
  <cp:lastModifiedBy>Hietaranta Mervi</cp:lastModifiedBy>
  <cp:revision>115</cp:revision>
  <cp:lastPrinted>2019-04-03T15:00:44Z</cp:lastPrinted>
  <dcterms:created xsi:type="dcterms:W3CDTF">2019-03-15T07:00:59Z</dcterms:created>
  <dcterms:modified xsi:type="dcterms:W3CDTF">2019-04-09T04:41:12Z</dcterms:modified>
</cp:coreProperties>
</file>